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8" r:id="rId3"/>
    <p:sldId id="260" r:id="rId4"/>
    <p:sldId id="261" r:id="rId5"/>
    <p:sldId id="298" r:id="rId6"/>
    <p:sldId id="299" r:id="rId7"/>
    <p:sldId id="305" r:id="rId8"/>
    <p:sldId id="262" r:id="rId9"/>
    <p:sldId id="266" r:id="rId10"/>
    <p:sldId id="268" r:id="rId11"/>
    <p:sldId id="269" r:id="rId12"/>
    <p:sldId id="273" r:id="rId13"/>
    <p:sldId id="274" r:id="rId14"/>
    <p:sldId id="293" r:id="rId15"/>
    <p:sldId id="275" r:id="rId16"/>
    <p:sldId id="276" r:id="rId17"/>
    <p:sldId id="278" r:id="rId18"/>
    <p:sldId id="280" r:id="rId19"/>
    <p:sldId id="271" r:id="rId20"/>
    <p:sldId id="279" r:id="rId21"/>
    <p:sldId id="287" r:id="rId22"/>
    <p:sldId id="288" r:id="rId23"/>
    <p:sldId id="290" r:id="rId24"/>
    <p:sldId id="286" r:id="rId25"/>
    <p:sldId id="291" r:id="rId26"/>
    <p:sldId id="292" r:id="rId27"/>
    <p:sldId id="294" r:id="rId28"/>
    <p:sldId id="301" r:id="rId29"/>
    <p:sldId id="296" r:id="rId30"/>
    <p:sldId id="303" r:id="rId31"/>
    <p:sldId id="306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6" autoAdjust="0"/>
    <p:restoredTop sz="94660"/>
  </p:normalViewPr>
  <p:slideViewPr>
    <p:cSldViewPr>
      <p:cViewPr>
        <p:scale>
          <a:sx n="110" d="100"/>
          <a:sy n="110" d="100"/>
        </p:scale>
        <p:origin x="-222" y="16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1D7BFC41-68DA-45E5-9EC6-B6F049AE516B}" type="datetimeFigureOut">
              <a:rPr lang="ru-RU" smtClean="0"/>
              <a:pPr>
                <a:defRPr/>
              </a:pPr>
              <a:t>06.11.2017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302F7D19-1F43-486B-8C45-2631546ABBF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4A5D14-E146-468D-BD9B-819DBC507128}" type="datetimeFigureOut">
              <a:rPr lang="ru-RU" smtClean="0"/>
              <a:pPr>
                <a:defRPr/>
              </a:pPr>
              <a:t>06.11.2017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D84B7-468A-4719-97B9-4626B92FF0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1A52CD-27DE-4AF4-A5E6-E4E390D27B7B}" type="datetimeFigureOut">
              <a:rPr lang="ru-RU" smtClean="0"/>
              <a:pPr>
                <a:defRPr/>
              </a:pPr>
              <a:t>06.11.2017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4CE15-E33B-4170-87AE-376A67F0AC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9F4B8F15-30B4-46E5-B168-6B713ECE59AA}" type="datetimeFigureOut">
              <a:rPr lang="ru-RU" smtClean="0"/>
              <a:pPr>
                <a:defRPr/>
              </a:pPr>
              <a:t>06.11.2017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C9953B7A-ACA5-496B-AFD1-C9AE0A7453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B782F021-61E5-409E-81C4-BE5D4F2E6305}" type="datetimeFigureOut">
              <a:rPr lang="ru-RU" smtClean="0"/>
              <a:pPr>
                <a:defRPr/>
              </a:pPr>
              <a:t>06.11.2017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3F943CEB-1161-4342-8654-2FB40BE126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BB6BFB-0891-4E16-9E3D-F4716D22F7E2}" type="datetimeFigureOut">
              <a:rPr lang="ru-RU" smtClean="0"/>
              <a:pPr>
                <a:defRPr/>
              </a:pPr>
              <a:t>06.11.2017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9A765C-7544-429F-BBFB-ED7A5624FB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4BF059-591D-4694-8417-11944D770297}" type="datetimeFigureOut">
              <a:rPr lang="ru-RU" smtClean="0"/>
              <a:pPr>
                <a:defRPr/>
              </a:pPr>
              <a:t>06.11.2017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9DA6B9-818D-42D0-927C-131C38B093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CFFF1159-CBF8-4AAA-9DBE-9C0EE83548C6}" type="datetimeFigureOut">
              <a:rPr lang="ru-RU" smtClean="0"/>
              <a:pPr>
                <a:defRPr/>
              </a:pPr>
              <a:t>06.11.2017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A5E6F3DC-6978-4263-A2EF-A54A47C220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06AF1D-289B-4C9C-99F8-C51ECD1771F8}" type="datetimeFigureOut">
              <a:rPr lang="ru-RU" smtClean="0"/>
              <a:pPr>
                <a:defRPr/>
              </a:pPr>
              <a:t>06.11.2017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4AB0FE-7FDA-4C75-AC24-E8645E7F95E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1B1A80C7-B69A-433E-A510-88EABF9E82AE}" type="datetimeFigureOut">
              <a:rPr lang="ru-RU" smtClean="0"/>
              <a:pPr>
                <a:defRPr/>
              </a:pPr>
              <a:t>06.11.2017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3CD5D1F0-7408-4495-971F-EAEFE5425A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430C351C-5751-40D2-83A6-B609A91B59D4}" type="datetimeFigureOut">
              <a:rPr lang="ru-RU" smtClean="0"/>
              <a:pPr>
                <a:defRPr/>
              </a:pPr>
              <a:t>06.11.2017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1BE3C8C4-CC20-4B21-8DAC-218FC6DE21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A32210B-51A3-4A91-9900-B110FE9684F0}" type="datetimeFigureOut">
              <a:rPr lang="ru-RU" smtClean="0"/>
              <a:pPr>
                <a:defRPr/>
              </a:pPr>
              <a:t>06.11.2017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69D4430-521F-46E1-81E9-691BBE88B8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Объект 5"/>
          <p:cNvSpPr>
            <a:spLocks noGrp="1"/>
          </p:cNvSpPr>
          <p:nvPr>
            <p:ph sz="quarter" idx="1"/>
          </p:nvPr>
        </p:nvSpPr>
        <p:spPr>
          <a:xfrm>
            <a:off x="683568" y="908720"/>
            <a:ext cx="7467600" cy="4873752"/>
          </a:xfrm>
        </p:spPr>
        <p:txBody>
          <a:bodyPr>
            <a:normAutofit/>
          </a:bodyPr>
          <a:lstStyle/>
          <a:p>
            <a:pPr marL="80963" indent="0" algn="ctr" eaLnBrk="1" hangingPunct="1">
              <a:spcBef>
                <a:spcPct val="0"/>
              </a:spcBef>
              <a:buFont typeface="Wingdings 2" pitchFamily="18" charset="2"/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0963" indent="0" algn="ctr" eaLnBrk="1" hangingPunct="1">
              <a:spcBef>
                <a:spcPct val="0"/>
              </a:spcBef>
              <a:buFont typeface="Wingdings 2" pitchFamily="18" charset="2"/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0963" indent="0"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Образовательная программа дошкольного образования</a:t>
            </a:r>
          </a:p>
          <a:p>
            <a:pPr marL="80963" indent="0"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Муниципального казенного дошкольного образовательного учреждения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«Детский сад  № 18»</a:t>
            </a:r>
          </a:p>
          <a:p>
            <a:pPr marL="80963" indent="0" algn="ctr" eaLnBrk="1" hangingPunct="1">
              <a:spcBef>
                <a:spcPct val="0"/>
              </a:spcBef>
              <a:buFont typeface="Wingdings 2" pitchFamily="18" charset="2"/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0963" indent="0" algn="ctr" eaLnBrk="1" hangingPunct="1">
              <a:spcBef>
                <a:spcPct val="0"/>
              </a:spcBef>
              <a:buFont typeface="Wingdings 2" pitchFamily="18" charset="2"/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0963" indent="0" algn="ctr" eaLnBrk="1" hangingPunct="1">
              <a:spcBef>
                <a:spcPct val="0"/>
              </a:spcBef>
              <a:buFont typeface="Wingdings 2" pitchFamily="18" charset="2"/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0963" indent="0"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г. Коркино </a:t>
            </a:r>
          </a:p>
          <a:p>
            <a:pPr marL="80963" indent="0"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2017г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0963" indent="0" eaLnBrk="1" hangingPunct="1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Прямоугольник 2"/>
          <p:cNvSpPr>
            <a:spLocks noChangeArrowheads="1"/>
          </p:cNvSpPr>
          <p:nvPr/>
        </p:nvSpPr>
        <p:spPr bwMode="auto">
          <a:xfrm>
            <a:off x="611560" y="404813"/>
            <a:ext cx="7272338" cy="6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Художественно-эстетическое развитие</a:t>
            </a:r>
          </a:p>
          <a:p>
            <a:pPr algn="just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др.).</a:t>
            </a:r>
          </a:p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</a:p>
          <a:p>
            <a:pPr algn="just"/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включает 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саморегуляции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</a:t>
            </a:r>
          </a:p>
          <a:p>
            <a:pPr algn="just"/>
            <a:endParaRPr lang="ru-RU" sz="16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341"/>
            <a:ext cx="7499350" cy="7651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chemeClr val="tx1"/>
                </a:solidFill>
                <a:effectLst/>
                <a:latin typeface="+mn-lt"/>
              </a:rPr>
              <a:t>Формы </a:t>
            </a:r>
            <a:r>
              <a:rPr lang="ru-RU" sz="1600" b="1" i="1" dirty="0">
                <a:solidFill>
                  <a:schemeClr val="tx1"/>
                </a:solidFill>
                <a:effectLst/>
                <a:latin typeface="+mn-lt"/>
              </a:rPr>
              <a:t>организации детской деятельности</a:t>
            </a:r>
            <a:endParaRPr lang="ru-RU" sz="1600" i="1" dirty="0"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93707"/>
              </p:ext>
            </p:extLst>
          </p:nvPr>
        </p:nvGraphicFramePr>
        <p:xfrm>
          <a:off x="539552" y="908720"/>
          <a:ext cx="7632848" cy="5576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2592288"/>
                <a:gridCol w="2736304"/>
              </a:tblGrid>
              <a:tr h="488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Образовательная область развития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Детская деятельность 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Формы организации детской 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2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Физическое развитие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Двигательная (овладение основными видами движения)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Подвижные дидактические игры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Подвижные игры с правилами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Игровые упражнения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Соревнования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768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Социально –коммуникативное  развитие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Игровая (сюжетно –ролевая игра  как ведущая игра, игры с правилами и другие)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Сюжетные игры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Игры с правилами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507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Коммуникативная (общение и взаимодействие со взрослыми  и сверстниками)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Беседы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Ситуативный разговор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Речевая ситуация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Составление и отгадывание загадок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Сюжетные игры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Игры с правилами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064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Самообслуживание и элементарный бытовой  труд  (в помещении и на улице)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Совместные действия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Дежурство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Поручение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Задание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Реализация проектов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2295021"/>
              </p:ext>
            </p:extLst>
          </p:nvPr>
        </p:nvGraphicFramePr>
        <p:xfrm>
          <a:off x="539552" y="404664"/>
          <a:ext cx="7416823" cy="5544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041"/>
                <a:gridCol w="2518921"/>
                <a:gridCol w="2658861"/>
              </a:tblGrid>
              <a:tr h="733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Образовательная область развития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Детская деятельность 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Формы организации детской 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6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Познавательное развитие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Познавательно – исследовательская (исследование объектов окружающего мира и экспериментирование с ними)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Наблюдение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Экскурсия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Решение проблемных ситуаций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Экспериментирование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Коллекционирование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Моделирование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Реализация проекта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Игры с правилами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45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Речевое развитие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Коммуникативная (общение и взаимодействие со взрослыми  и сверстниками)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Беседы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Ситуативный разговор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Речевая ситуация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Составление и отгадывание загадок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Сюжетные игры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Игры с правилами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046021"/>
              </p:ext>
            </p:extLst>
          </p:nvPr>
        </p:nvGraphicFramePr>
        <p:xfrm>
          <a:off x="683568" y="404664"/>
          <a:ext cx="7632848" cy="6137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0262"/>
                <a:gridCol w="2570262"/>
                <a:gridCol w="2492324"/>
              </a:tblGrid>
              <a:tr h="418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Образовательная область развития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Детская деятельность 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Формы организации детской 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4564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Художественно - эстетическое развитие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Изобразительная (рисование, лепка, аппликация)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Мастерская по изготовлению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продуктов детского творчества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Реализация проектов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76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Музыкальная (восприятие и понимание смысла музыкальных произведений, пение, музыкально – ритмические движения, игры на детских  музыкальных инструментах)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Слушание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Исполнение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Импровизация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Экспериментирование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Подвижные игры (с музыкальным сопровождением)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Музыкально – дидактическая игра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45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Восприятие художественной литературы и фольклора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Чтение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Обсуждение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Разучивание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064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Конструирование  из разного  материала (строительного материала, конструкторов, модулей, бумаги, природного материала и др.)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Мастерская по изготовлению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продуктов детского творчества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Реализация проектов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Сюжетные игры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959523"/>
              </p:ext>
            </p:extLst>
          </p:nvPr>
        </p:nvGraphicFramePr>
        <p:xfrm>
          <a:off x="467544" y="1196752"/>
          <a:ext cx="7921625" cy="488791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79613"/>
                <a:gridCol w="1981200"/>
                <a:gridCol w="1979612"/>
                <a:gridCol w="1981200"/>
              </a:tblGrid>
              <a:tr h="8143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Совместная образовательная деятельность педагогов и детей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Самостоятельная деятельность детей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Образовательная деятельность в семье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222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Непосредственно образовательная деятельность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Образовательная деятельность в режимных моментах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5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Основные формы: игра, занятие, наблюдение, экспериментирование, разговор, решение проблемных ситуаций, проектная деятельность  и др.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Решение образовательных задач в ходе режимных моментов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Деятельность ребенка в разнообразной, гибко меняющейся предметно-развивающей  и игровой среде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Решение образовательных задач в семье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27671" name="Прямоугольник 3"/>
          <p:cNvSpPr>
            <a:spLocks noChangeArrowheads="1"/>
          </p:cNvSpPr>
          <p:nvPr/>
        </p:nvSpPr>
        <p:spPr bwMode="auto">
          <a:xfrm>
            <a:off x="683568" y="549275"/>
            <a:ext cx="7200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Планирование  образовательной деятельности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848600" cy="7794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 </a:t>
            </a:r>
            <a:br>
              <a:rPr lang="ru-RU" sz="1800" b="1" dirty="0" smtClean="0">
                <a:solidFill>
                  <a:schemeClr val="tx2">
                    <a:satMod val="130000"/>
                  </a:schemeClr>
                </a:solidFill>
                <a:effectLst/>
              </a:rPr>
            </a:br>
            <a:r>
              <a:rPr lang="ru-RU" sz="1800" b="1" i="1" dirty="0" smtClean="0">
                <a:solidFill>
                  <a:schemeClr val="tx1"/>
                </a:solidFill>
                <a:effectLst/>
              </a:rPr>
              <a:t>Способы </a:t>
            </a:r>
            <a:r>
              <a:rPr lang="ru-RU" sz="1800" b="1" i="1" dirty="0">
                <a:solidFill>
                  <a:schemeClr val="tx1"/>
                </a:solidFill>
                <a:effectLst/>
              </a:rPr>
              <a:t>поддержки детской </a:t>
            </a:r>
            <a:r>
              <a:rPr lang="ru-RU" sz="1800" b="1" i="1" dirty="0" smtClean="0">
                <a:solidFill>
                  <a:schemeClr val="tx1"/>
                </a:solidFill>
                <a:effectLst/>
              </a:rPr>
              <a:t>инициативы </a:t>
            </a:r>
            <a:r>
              <a:rPr lang="ru-RU" sz="1800" b="1" i="1" dirty="0">
                <a:solidFill>
                  <a:schemeClr val="tx1"/>
                </a:solidFill>
                <a:effectLst/>
              </a:rPr>
              <a:t>в освоении </a:t>
            </a:r>
            <a:r>
              <a:rPr lang="ru-RU" sz="1800" b="1" i="1" dirty="0" smtClean="0">
                <a:solidFill>
                  <a:schemeClr val="tx1"/>
                </a:solidFill>
                <a:effectLst/>
              </a:rPr>
              <a:t>Программы</a:t>
            </a:r>
            <a:r>
              <a:rPr lang="ru-RU" sz="2000" b="1" i="1" dirty="0">
                <a:solidFill>
                  <a:schemeClr val="tx1"/>
                </a:solidFill>
                <a:effectLst/>
              </a:rPr>
              <a:t/>
            </a:r>
            <a:br>
              <a:rPr lang="ru-RU" sz="2000" b="1" i="1" dirty="0">
                <a:solidFill>
                  <a:schemeClr val="tx1"/>
                </a:solidFill>
                <a:effectLst/>
              </a:rPr>
            </a:br>
            <a:endParaRPr lang="ru-RU" sz="2000" b="1" i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7602537" cy="5483225"/>
          </a:xfrm>
        </p:spPr>
        <p:txBody>
          <a:bodyPr>
            <a:normAutofit fontScale="40000" lnSpcReduction="20000"/>
          </a:bodyPr>
          <a:lstStyle/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/>
              <a:t> </a:t>
            </a:r>
            <a:endParaRPr lang="ru-RU" dirty="0"/>
          </a:p>
          <a:p>
            <a:pPr marL="82296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3—4 года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Приоритетная сфера инициативы - продуктивная деятельность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Деятельность воспитателя по поддержке детской инициативы: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Создавать условия для реализации собственных планов и замыслов каж­дого ребенка.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Рассказывать детям об их реальных, а также возможных в будущем дости­жениях.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Отмечать и публично поддерживать любые успехи детей.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Всемерно поощрять самостоятельность детей и расширять ее сферу.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Помогать ребенку найти способ реализации собственных поставленных целей.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Поддерживать стремление научиться делать что-то и радостное ощущение возрастающей умелости.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В ходе занятий и в повседневной жизни терпимо относиться к затрудне­ниям ребенка, позволять ему действовать в своем темпе.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Не критиковать результаты деятельности детей, а также их самих. Использовать в роли носителей критики только игровые персонажи, для кото­рых создавались эти продукты. Ограничить критику исключительно результа­тами продуктивной деятельности.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Учитывать индивидуальные особенности детей, стремиться найти подход к застенчивым, нерешительным, конфликтным, непопулярным детям.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Уважать и ценить каждого ребенка независимо от его достижений, досто­инств и недостатков.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Создавать в группе положительный психологический микроклимат, в рав­ной мере проявляя любовь и заботу ко всем детям: выражать радость при встрече; использовать ласку и теплое слово для выражения своего отношения к ребенку; проявлять деликатность и тактичность.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51520" y="116632"/>
            <a:ext cx="7993062" cy="6480175"/>
          </a:xfrm>
        </p:spPr>
        <p:txBody>
          <a:bodyPr>
            <a:normAutofit fontScale="25000" lnSpcReduction="20000"/>
          </a:bodyPr>
          <a:lstStyle/>
          <a:p>
            <a:pPr marL="82296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4-5 лет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Приоритетная сфера инициативы — познание окружающего мира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воспитателя по поддержке детской инициативы: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Поощрять желание ребенка строить первые собственные умозаключения, внимательно выслушивать все его рассуждения, проявлять уважение к его интеллектуальному труду.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Создать условия и поддерживать театрализованную деятельность детей, их стремление переодеваться («рядиться»).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Обеспечить условия для музыкальной импровизации, пения и движений под популярную музыку.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общественный инспектор по охране прав детства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Создать в группе возможность, используя мебель и ткани, строить «дома», укрытия для игр.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Негативные оценки можно давать только поступкам ребенка и только один на один, а не на глазах </a:t>
            </a: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группы.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Недопустимо диктовать детям, как и во что они должны играть; навязы­вать им сюжеты игры. Развивающий потенциал игры определяется тем, что это самостоятельная, организуемая самими детьми деятельность.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Участие взрослого в играх детей полезно при выполнении следующих условий: дети сами приглашают взрослого в игру или добровольно соглаша­ются на его участие; сюжет и ход игры, а также роль, которую взрослый будет играть, определяют дети, а не педагог; характер исполнения роли также опре­деляется детьми.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Привлекать детей к украшению группы к праздникам, обсуждая разные возможности и предложения.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Побуждать детей формировать и выражать собственную эстетическую оценку воспринимаемого, не навязывая им мнения взрослых.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Привлекать детей к планированию жизни группы на день.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sz="5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Прямоугольник 1"/>
          <p:cNvSpPr>
            <a:spLocks noChangeArrowheads="1"/>
          </p:cNvSpPr>
          <p:nvPr/>
        </p:nvSpPr>
        <p:spPr bwMode="auto">
          <a:xfrm>
            <a:off x="755576" y="476672"/>
            <a:ext cx="7561262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5—6 лет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Приоритетная сфера инициативы —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внеситуативно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-личностное общение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Деятельность воспитателя по поддержке детской инициативы: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Создавать в группе положительный психологический микроклимат, в рав­ной мере проявляя любовь и заботу ко всем детям: выражать радость при встрече; использовать ласку и теплое слово для выражения своего отношения к ребенку.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Уважать индивидуальные вкусы и привычки детей.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Поощрять желание создавать что-либо по собственному замыслу; обра­щать внимание детей на полезность будущего продукта для других или ту радость, которую он доставит кому-то (маме, бабушке, папе, другу).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Создавать условия для разнообразной самостоятельной творческой дея­тельности детей.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необходимости помогать детям в решении проблем организации игры.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Привлекать детей к планированию жизни группы на день и на более отдаленную перспективу. Обсуждать выбор спектакля для постановки, песни, танца и т.п.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Создавать условия и выделять время для самостоятельной творческой или познавательной деятельности детей по интересам.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Прямоугольник 1"/>
          <p:cNvSpPr>
            <a:spLocks noChangeArrowheads="1"/>
          </p:cNvSpPr>
          <p:nvPr/>
        </p:nvSpPr>
        <p:spPr bwMode="auto">
          <a:xfrm>
            <a:off x="539552" y="188640"/>
            <a:ext cx="7561263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6—8 лет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Приоритетная сфера инициативы - научение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Деятельность воспитателя по поддержке детской инициативы: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Вводить адекватную оценку результата деятельности ребенка с одновре­менным признанием его усилий и указанием возможных путей и способов совершенствования продукта.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Спокойно реагировать на неуспех ребенка и предлагать несколько вари­антов исправления работы: повторное исполнение спустя некоторое время, доделывание; совершенствование деталей и т.п. Рассказывать детям о трудно­стях, которые вы сами испытывали при обучении новым видам деятельности.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Создавать ситуации, позволяющие ребенку реализовать свою компетент­ность, обретая уважение и признание взрослых и сверстников.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Обращаться к детям с просьбой показать воспитателю и научить его тем индивидуальным достижениям, которые есть у каждого.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Поддерживать чувство гордости за свой труд и удовлетворения его резуль­татами.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Создавать условия для разнообразной самостоятельной творческой дея­тельности детей.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 необходимости помогать детям в решении проблем при организации игры.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Привлекать детей к планированию жизни группы на день, неделю, месяц. Учитывать и реализовывать их пожелания и предложения.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Создавать условия и выделять время для самостоятельной творческой или познавательной деятельности детей по интересам.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2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16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Реализация содержания регионального компонента образования в разных видах детской деятельности</a:t>
            </a:r>
            <a:endParaRPr lang="ru-RU" sz="1600" i="1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09728" indent="0" algn="just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2"/>
              <a:buNone/>
              <a:defRPr/>
            </a:pP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Основной целью 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работы с детьми  является формирование целостных представлений о родном крае через решение следующих задач:</a:t>
            </a:r>
          </a:p>
          <a:p>
            <a:pPr marL="395478" indent="-285750" algn="just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  <a:defRPr/>
            </a:pP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приобщение к истории возникновения родного </a:t>
            </a:r>
            <a:r>
              <a:rPr lang="ru-RU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города;</a:t>
            </a:r>
          </a:p>
          <a:p>
            <a:pPr marL="395478" indent="-285750" algn="just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  <a:defRPr/>
            </a:pPr>
            <a:r>
              <a:rPr lang="ru-RU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знакомство со знаменитыми земляками и людьми, прославившими Южный Урал;</a:t>
            </a:r>
          </a:p>
          <a:p>
            <a:pPr marL="395478" indent="-285750" algn="just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  <a:defRPr/>
            </a:pP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формирование представлений о достопримечательностях родного города (района); его государственных символах;</a:t>
            </a:r>
          </a:p>
          <a:p>
            <a:pPr marL="395478" indent="-285750" algn="just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  <a:defRPr/>
            </a:pP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воспитание любви к родному дому, семье, уважения к родителям и их труду;</a:t>
            </a:r>
          </a:p>
          <a:p>
            <a:pPr marL="395478" indent="-285750" algn="just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  <a:defRPr/>
            </a:pP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формирование и развитие познавательного интереса к народному творчеству и миру ремесел в родном городе (районе; селе);</a:t>
            </a:r>
          </a:p>
          <a:p>
            <a:pPr marL="395478" indent="-285750" algn="just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  <a:defRPr/>
            </a:pP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формирование представлений о животном и растительном мире родного края; </a:t>
            </a:r>
          </a:p>
          <a:p>
            <a:pPr marL="395478" indent="-285750" algn="just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  <a:defRPr/>
            </a:pP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ознакомление с картой Челябинской области (своего </a:t>
            </a:r>
            <a:r>
              <a:rPr lang="ru-RU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города)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4294967295"/>
          </p:nvPr>
        </p:nvSpPr>
        <p:spPr>
          <a:xfrm>
            <a:off x="1752600" y="188913"/>
            <a:ext cx="7391400" cy="6624637"/>
          </a:xfrm>
        </p:spPr>
        <p:txBody>
          <a:bodyPr>
            <a:normAutofit lnSpcReduction="10000"/>
          </a:bodyPr>
          <a:lstStyle/>
          <a:p>
            <a:pPr marL="80963" indent="0">
              <a:buFont typeface="Wingdings 2" pitchFamily="18" charset="2"/>
              <a:buNone/>
            </a:pPr>
            <a:r>
              <a:rPr lang="ru-RU" sz="1300" b="1" i="1" smtClean="0"/>
              <a:t>Содержание Программы включает три основных раздела: </a:t>
            </a:r>
            <a:r>
              <a:rPr lang="ru-RU" sz="1300" smtClean="0"/>
              <a:t> целевой, содержательный, организационный.</a:t>
            </a:r>
            <a:endParaRPr lang="ru-RU" sz="1300" b="1" i="1" smtClean="0"/>
          </a:p>
          <a:p>
            <a:pPr marL="80963" indent="0">
              <a:buFont typeface="Wingdings 2" pitchFamily="18" charset="2"/>
              <a:buNone/>
            </a:pPr>
            <a:r>
              <a:rPr lang="ru-RU" sz="1300" b="1" i="1" smtClean="0"/>
              <a:t>Целевой раздел</a:t>
            </a:r>
            <a:r>
              <a:rPr lang="ru-RU" sz="1300" b="1" smtClean="0"/>
              <a:t> </a:t>
            </a:r>
            <a:r>
              <a:rPr lang="ru-RU" sz="1300" smtClean="0"/>
              <a:t>Программы определяет ее цели и задачи, принципы и подходы к формированию Программы, Характеристики особенностей развития детей раннего и дошкольно­го возраста , планируемые результаты ее освоения в виде целевых ориентиров.</a:t>
            </a:r>
            <a:endParaRPr lang="ru-RU" sz="1300" b="1" i="1" smtClean="0"/>
          </a:p>
          <a:p>
            <a:pPr marL="80963" indent="0">
              <a:buFont typeface="Wingdings 2" pitchFamily="18" charset="2"/>
              <a:buNone/>
            </a:pPr>
            <a:r>
              <a:rPr lang="ru-RU" sz="1300" b="1" i="1" smtClean="0"/>
              <a:t>Содержательный раздел</a:t>
            </a:r>
            <a:r>
              <a:rPr lang="ru-RU" sz="1300" b="1" smtClean="0"/>
              <a:t> </a:t>
            </a:r>
            <a:r>
              <a:rPr lang="ru-RU" sz="1300" smtClean="0"/>
              <a:t>Программы включает: </a:t>
            </a:r>
          </a:p>
          <a:p>
            <a:pPr marL="80963" indent="0"/>
            <a:r>
              <a:rPr lang="ru-RU" sz="1300" smtClean="0"/>
              <a:t>Описание образовательной деятельности в соответствии с направлениями развития ребёнка, представленными в  пяти образовательных областях, с учётом используемых примерных основных образовательных программ дошкольного образования и методических пособий</a:t>
            </a:r>
          </a:p>
          <a:p>
            <a:pPr marL="80963" indent="0"/>
            <a:r>
              <a:rPr lang="ru-RU" sz="1300" smtClean="0"/>
              <a:t>Описание форм, способов, методов и средств реализации Программы</a:t>
            </a:r>
          </a:p>
          <a:p>
            <a:pPr marL="80963" indent="0"/>
            <a:r>
              <a:rPr lang="ru-RU" sz="1300" smtClean="0"/>
              <a:t>Описание системы работы в раннем возрасте</a:t>
            </a:r>
          </a:p>
          <a:p>
            <a:pPr marL="80963" indent="0"/>
            <a:r>
              <a:rPr lang="ru-RU" sz="1300" smtClean="0"/>
              <a:t>Описание системы работы в дошкольном возрасте</a:t>
            </a:r>
          </a:p>
          <a:p>
            <a:pPr marL="80963" indent="0"/>
            <a:r>
              <a:rPr lang="ru-RU" sz="1300" smtClean="0"/>
              <a:t>Содержание психолого-педагогической работы по образовательным областям</a:t>
            </a:r>
          </a:p>
          <a:p>
            <a:pPr marL="80963" indent="0"/>
            <a:r>
              <a:rPr lang="ru-RU" sz="1300" smtClean="0"/>
              <a:t>Способы поддержки детской инициативы в освоении образовательной программы</a:t>
            </a:r>
          </a:p>
          <a:p>
            <a:pPr marL="80963" indent="0"/>
            <a:r>
              <a:rPr lang="ru-RU" sz="1300" smtClean="0"/>
              <a:t>Реализация содержания регионального компонента образования в разных видах детской деятельности</a:t>
            </a:r>
          </a:p>
          <a:p>
            <a:pPr marL="80963" indent="0"/>
            <a:r>
              <a:rPr lang="ru-RU" sz="1300" smtClean="0"/>
              <a:t>Описание образовательной деятельности по профессиональной коррек­ции нарушений развития детей</a:t>
            </a:r>
          </a:p>
          <a:p>
            <a:pPr marL="80963" indent="0"/>
            <a:r>
              <a:rPr lang="ru-RU" sz="1300" smtClean="0"/>
              <a:t>Особенности взаимодействия педагогического коллектива с семьями воспитанников</a:t>
            </a:r>
          </a:p>
          <a:p>
            <a:pPr marL="80963" indent="0"/>
            <a:r>
              <a:rPr lang="ru-RU" sz="1300" smtClean="0"/>
              <a:t>Взаимодействие ДОУ с социальными партнерами</a:t>
            </a:r>
            <a:endParaRPr lang="ru-RU" sz="1300" b="1" i="1" smtClean="0"/>
          </a:p>
          <a:p>
            <a:pPr marL="80963" indent="0">
              <a:buFont typeface="Wingdings 2" pitchFamily="18" charset="2"/>
              <a:buNone/>
            </a:pPr>
            <a:r>
              <a:rPr lang="ru-RU" sz="1300" b="1" i="1" smtClean="0"/>
              <a:t>Организационный раздел </a:t>
            </a:r>
            <a:r>
              <a:rPr lang="ru-RU" sz="1300" smtClean="0"/>
              <a:t>Программы описывает систему условий реализации образовательной деятельности:</a:t>
            </a:r>
          </a:p>
          <a:p>
            <a:pPr marL="80963" indent="0"/>
            <a:r>
              <a:rPr lang="ru-RU" sz="1300" smtClean="0"/>
              <a:t>психолого-педагогических, кадровых, материально-технических и финансовых условий,</a:t>
            </a:r>
          </a:p>
          <a:p>
            <a:pPr marL="80963" indent="0"/>
            <a:r>
              <a:rPr lang="ru-RU" sz="1300" smtClean="0"/>
              <a:t>особенностей организации развивающей предметно-пространственной среды,</a:t>
            </a:r>
          </a:p>
          <a:p>
            <a:pPr marL="80963" indent="0"/>
            <a:r>
              <a:rPr lang="ru-RU" sz="1300" smtClean="0"/>
              <a:t>особенностей разработки режима дня, Регламент непосредственно образовательной деятельности учебный план, учебный календарный план.</a:t>
            </a:r>
          </a:p>
          <a:p>
            <a:pPr marL="80963" indent="0" algn="just" eaLnBrk="1" hangingPunct="1">
              <a:buFont typeface="Wingdings 2" pitchFamily="18" charset="2"/>
              <a:buNone/>
            </a:pPr>
            <a:endParaRPr lang="ru-RU" sz="1300" smtClean="0"/>
          </a:p>
          <a:p>
            <a:pPr marL="80963" indent="0" algn="just" eaLnBrk="1" hangingPunct="1">
              <a:buFont typeface="Wingdings 2" pitchFamily="18" charset="2"/>
              <a:buNone/>
            </a:pPr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620688"/>
            <a:ext cx="7747000" cy="2016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b="1" i="1" dirty="0">
                <a:solidFill>
                  <a:schemeClr val="tx1"/>
                </a:solidFill>
                <a:effectLst/>
              </a:rPr>
              <a:t>Описание образовательной деятельности по профессиональной коррекции нарушения развития </a:t>
            </a:r>
            <a:r>
              <a:rPr lang="ru-RU" sz="1800" b="1" i="1" dirty="0" smtClean="0">
                <a:solidFill>
                  <a:schemeClr val="tx1"/>
                </a:solidFill>
                <a:effectLst/>
              </a:rPr>
              <a:t>детей</a:t>
            </a:r>
            <a:r>
              <a:rPr lang="ru-RU" sz="1600" b="1" i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1600" b="1" i="1" dirty="0" smtClean="0">
                <a:solidFill>
                  <a:schemeClr val="tx1"/>
                </a:solidFill>
                <a:effectLst/>
              </a:rPr>
            </a:br>
            <a:endParaRPr lang="ru-RU" sz="1600" i="1" dirty="0">
              <a:solidFill>
                <a:schemeClr val="tx1"/>
              </a:solidFill>
              <a:effectLst/>
            </a:endParaRPr>
          </a:p>
        </p:txBody>
      </p:sp>
      <p:sp>
        <p:nvSpPr>
          <p:cNvPr id="33794" name="Объект 3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8243887" cy="6121400"/>
          </a:xfrm>
        </p:spPr>
        <p:txBody>
          <a:bodyPr>
            <a:normAutofit fontScale="92500" lnSpcReduction="10000"/>
          </a:bodyPr>
          <a:lstStyle/>
          <a:p>
            <a:pPr algn="just" eaLnBrk="1">
              <a:buFont typeface="Wingdings 2" pitchFamily="18" charset="2"/>
              <a:buNone/>
            </a:pPr>
            <a:r>
              <a:rPr lang="ru-RU" sz="1400" dirty="0" smtClean="0"/>
              <a:t>Организационными формами работы групп компенсирующей и комбинированной направленности являются подгрупповые занятия, занятия малыми подгруппами  и индивидуальные занятия. Реализация этих форм предполагает оказание адекватной и эффективной коррекционной помощи каждому ребёнку с особыми образовательными потребностями группой специалистов ДОУ.</a:t>
            </a:r>
          </a:p>
          <a:p>
            <a:pPr algn="just" eaLnBrk="1">
              <a:buFont typeface="Wingdings 2" pitchFamily="18" charset="2"/>
              <a:buNone/>
            </a:pPr>
            <a:r>
              <a:rPr lang="ru-RU" sz="1400" b="1" dirty="0" smtClean="0"/>
              <a:t>      Образовательная и адаптированная образовательные программы, реализуемые в ДОУ направлены на:</a:t>
            </a:r>
          </a:p>
          <a:p>
            <a:pPr algn="just" eaLnBrk="1"/>
            <a:r>
              <a:rPr lang="ru-RU" sz="1400" dirty="0" smtClean="0"/>
              <a:t>коррекцию нарушений и отклонений в развитии у детей; </a:t>
            </a:r>
          </a:p>
          <a:p>
            <a:pPr algn="just" eaLnBrk="1"/>
            <a:r>
              <a:rPr lang="ru-RU" sz="1400" dirty="0" smtClean="0"/>
              <a:t>формирование у них представлений об окружающем мире и самих себя в нем; </a:t>
            </a:r>
          </a:p>
          <a:p>
            <a:pPr algn="just" eaLnBrk="1"/>
            <a:r>
              <a:rPr lang="ru-RU" sz="1400" dirty="0" smtClean="0"/>
              <a:t>воспитание трудолюбия, любви к окружающей природе; </a:t>
            </a:r>
          </a:p>
          <a:p>
            <a:pPr algn="just" eaLnBrk="1"/>
            <a:r>
              <a:rPr lang="ru-RU" sz="1400" dirty="0" smtClean="0"/>
              <a:t>успешную адаптацию к жизни в обществе; </a:t>
            </a:r>
          </a:p>
          <a:p>
            <a:pPr algn="just" eaLnBrk="1"/>
            <a:r>
              <a:rPr lang="ru-RU" sz="1400" dirty="0" smtClean="0"/>
              <a:t>формирование и развитие социальной, коммуникативной и интеллектуальной компетентности воспитанников; </a:t>
            </a:r>
          </a:p>
          <a:p>
            <a:pPr algn="just" eaLnBrk="1"/>
            <a:r>
              <a:rPr lang="ru-RU" sz="1400" dirty="0" smtClean="0"/>
              <a:t>формирование готовности к обучению в школе. 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1400" dirty="0" smtClean="0"/>
              <a:t>   </a:t>
            </a:r>
            <a:r>
              <a:rPr lang="ru-RU" sz="1400" b="1" dirty="0" smtClean="0"/>
              <a:t>Целеполагание  образовательной  программы,  представляется  возможным конкретизировать через  коррекционную  направленность  </a:t>
            </a:r>
            <a:r>
              <a:rPr lang="ru-RU" sz="1400" b="1" dirty="0" err="1" smtClean="0"/>
              <a:t>воспитательно</a:t>
            </a:r>
            <a:r>
              <a:rPr lang="ru-RU" sz="1400" b="1" dirty="0" smtClean="0"/>
              <a:t>-образовательной деятельности в части:</a:t>
            </a:r>
          </a:p>
          <a:p>
            <a:pPr algn="just" eaLnBrk="1"/>
            <a:r>
              <a:rPr lang="ru-RU" sz="1400" dirty="0" smtClean="0"/>
              <a:t>обеспечения психологического базиса для развития высших психических функций и предпосылок к школьному обучению в соответствии с индивидуальными особенностями и функциональными отклонениями в физическом и/или психическом развитии воспитанников; </a:t>
            </a:r>
          </a:p>
          <a:p>
            <a:pPr algn="just" eaLnBrk="1"/>
            <a:r>
              <a:rPr lang="ru-RU" sz="1400" dirty="0" smtClean="0"/>
              <a:t>формирования у детей определенного запаса представлений об окружающем, фонда знаний, умений и навыков; </a:t>
            </a:r>
          </a:p>
          <a:p>
            <a:pPr algn="just" eaLnBrk="1"/>
            <a:r>
              <a:rPr lang="ru-RU" sz="1400" dirty="0" smtClean="0"/>
              <a:t>совершенствования и коррекции речевых навыков дошкольников; </a:t>
            </a:r>
          </a:p>
          <a:p>
            <a:pPr algn="just" eaLnBrk="1"/>
            <a:r>
              <a:rPr lang="ru-RU" sz="1400" dirty="0" smtClean="0"/>
              <a:t>повышения качества нравственно-патриотического воспитания дошкольников через осуществление проектно-программного подхода, обогащение предметной среды в данном направлении. </a:t>
            </a:r>
          </a:p>
          <a:p>
            <a:pPr eaLnBrk="1" hangingPunct="1"/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Прямоугольник 1"/>
          <p:cNvSpPr>
            <a:spLocks noChangeArrowheads="1"/>
          </p:cNvSpPr>
          <p:nvPr/>
        </p:nvSpPr>
        <p:spPr bwMode="auto">
          <a:xfrm>
            <a:off x="1519238" y="260350"/>
            <a:ext cx="69119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i="1">
                <a:latin typeface="Corbel" pitchFamily="34" charset="0"/>
              </a:rPr>
              <a:t>Особенности взаимодействия педагогического коллектива с семьями воспитанников</a:t>
            </a:r>
          </a:p>
        </p:txBody>
      </p:sp>
      <p:sp>
        <p:nvSpPr>
          <p:cNvPr id="34818" name="Прямоугольник 3"/>
          <p:cNvSpPr>
            <a:spLocks noChangeArrowheads="1"/>
          </p:cNvSpPr>
          <p:nvPr/>
        </p:nvSpPr>
        <p:spPr bwMode="auto">
          <a:xfrm>
            <a:off x="1044575" y="1282700"/>
            <a:ext cx="80994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400">
                <a:latin typeface="Corbel" pitchFamily="34" charset="0"/>
              </a:rPr>
              <a:t>В ДОУ используются следующие методы и формы работы с родителями: </a:t>
            </a:r>
          </a:p>
          <a:p>
            <a:pPr algn="just"/>
            <a:r>
              <a:rPr lang="ru-RU" sz="1400" b="1">
                <a:latin typeface="Corbel" pitchFamily="34" charset="0"/>
              </a:rPr>
              <a:t>наглядно-информационные</a:t>
            </a:r>
            <a:r>
              <a:rPr lang="ru-RU" sz="1400">
                <a:latin typeface="Corbel" pitchFamily="34" charset="0"/>
              </a:rPr>
              <a:t> (нацелены на знакомство родителей с условиями, задачами, содержанием и методами воспитания детей, способствуют преодолению поверхностного суждения о роли детского сада, оказывают практическую помощь семье. К ним относятся фотографии, выставки детских работ, стенды, ширмы, папки-передвижки и др.);</a:t>
            </a:r>
          </a:p>
          <a:p>
            <a:pPr algn="just"/>
            <a:r>
              <a:rPr lang="ru-RU" sz="1400" b="1">
                <a:latin typeface="Corbel" pitchFamily="34" charset="0"/>
              </a:rPr>
              <a:t>информационно-аналитические</a:t>
            </a:r>
            <a:r>
              <a:rPr lang="ru-RU" sz="1400">
                <a:latin typeface="Corbel" pitchFamily="34" charset="0"/>
              </a:rPr>
              <a:t> (способствуют организации общения с родителями, их основной задачей является сбор, обработка и использование данных о семье каждого воспитанника, общекультурном уровне его родителей, наличии у них необходимых педагогических знаний, отношении в семье к ребёнку, запросах, интересах, потребностях родителей в психолого-педагогической информации. Только на основе анализа этих данных возможно осуществление индивидуального, личностно-ориентированного подхода к ребёнку в условиях дошкольного учреждения и построение грамотного общения с родителями); </a:t>
            </a:r>
          </a:p>
          <a:p>
            <a:pPr algn="just"/>
            <a:r>
              <a:rPr lang="ru-RU" sz="1400" b="1">
                <a:latin typeface="Corbel" pitchFamily="34" charset="0"/>
              </a:rPr>
              <a:t>досуговые</a:t>
            </a:r>
            <a:r>
              <a:rPr lang="ru-RU" sz="1400">
                <a:latin typeface="Corbel" pitchFamily="34" charset="0"/>
              </a:rPr>
              <a:t> (обеспечивают установление теплых неформальных отношений между педагогами и родителями, а также более доверительных отношений между родителями и детьми. К ним относятся проведение педагогами совместных праздников и досугов);</a:t>
            </a:r>
          </a:p>
          <a:p>
            <a:pPr algn="just"/>
            <a:r>
              <a:rPr lang="ru-RU" sz="1400">
                <a:latin typeface="Corbel" pitchFamily="34" charset="0"/>
              </a:rPr>
              <a:t>В образовательном процессе ДОУ активно используются как традиционные, так и нетрадиционные формы работы с родителями воспитанников: родительские собрания; индивидуальные и групповые консультации; беседы; практикумы; родительские клубы, дни открытых дверей, консультационный пункт, совместные проекты и др.</a:t>
            </a:r>
            <a:endParaRPr lang="ru-RU" sz="1400">
              <a:latin typeface="Corbel" pitchFamily="34" charset="0"/>
              <a:ea typeface="Calibri" pitchFamily="34" charset="0"/>
              <a:cs typeface="Times New Roman" pitchFamily="18" charset="0"/>
            </a:endParaRPr>
          </a:p>
          <a:p>
            <a:pPr algn="just"/>
            <a:endParaRPr lang="ru-RU" sz="1600">
              <a:latin typeface="Corbel" pitchFamily="34" charset="0"/>
            </a:endParaRPr>
          </a:p>
          <a:p>
            <a:pPr algn="just"/>
            <a:endParaRPr lang="ru-RU" sz="160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Прямоугольник 1"/>
          <p:cNvSpPr>
            <a:spLocks noChangeArrowheads="1"/>
          </p:cNvSpPr>
          <p:nvPr/>
        </p:nvSpPr>
        <p:spPr bwMode="auto">
          <a:xfrm>
            <a:off x="1763713" y="115888"/>
            <a:ext cx="68405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Взаимодействие ДОУ с социальными партнерами</a:t>
            </a:r>
          </a:p>
        </p:txBody>
      </p:sp>
      <p:graphicFrame>
        <p:nvGraphicFramePr>
          <p:cNvPr id="35878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056682"/>
              </p:ext>
            </p:extLst>
          </p:nvPr>
        </p:nvGraphicFramePr>
        <p:xfrm>
          <a:off x="539552" y="620688"/>
          <a:ext cx="7345363" cy="612641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671763"/>
                <a:gridCol w="4673600"/>
              </a:tblGrid>
              <a:tr h="247650">
                <a:tc>
                  <a:txBody>
                    <a:bodyPr/>
                    <a:lstStyle/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Социокультурные институты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33034" marR="33034" marT="0" marB="0" horzOverflow="overflow"/>
                </a:tc>
                <a:tc>
                  <a:txBody>
                    <a:bodyPr/>
                    <a:lstStyle/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Формы взаимодействия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33034" marR="33034" marT="0" marB="0" horzOverflow="overflow"/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МОУ СОШ № 9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33034" marR="33034" marT="0" marB="0" horzOverflow="overflow"/>
                </a:tc>
                <a:tc>
                  <a:txBody>
                    <a:bodyPr/>
                    <a:lstStyle/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Экскурсии. Совместные уроки (по плану)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33034" marR="33034" marT="0" marB="0" horzOverflow="overflow"/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МБУДО «КДШИ» - Школа искусства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33034" marR="33034" marT="0" marB="0" horzOverflow="overflow"/>
                </a:tc>
                <a:tc>
                  <a:txBody>
                    <a:bodyPr/>
                    <a:lstStyle/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Концерты воспитанников школы искусств (ежемесячно)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33034" marR="33034" marT="0" marB="0" horzOverflow="overflow"/>
                </a:tc>
              </a:tr>
              <a:tr h="1004888">
                <a:tc>
                  <a:txBody>
                    <a:bodyPr/>
                    <a:lstStyle/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МБУДО «КДШИ» </a:t>
                      </a:r>
                    </a:p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выставочный зал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33034" marR="33034" marT="0" marB="0" horzOverflow="overflow"/>
                </a:tc>
                <a:tc>
                  <a:txBody>
                    <a:bodyPr/>
                    <a:lstStyle/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Посещение выставок </a:t>
                      </a:r>
                    </a:p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Участие воспитателей, детей, родителей в районных  конкурсах: «Новогодняя, Рождественская  игрушки», «Пасхальная Русь», «Бал Победы».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33034" marR="33034" marT="0" marB="0" horzOverflow="overflow"/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Выездные театральные встречи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33034" marR="33034" marT="0" marB="0" horzOverflow="overflow"/>
                </a:tc>
                <a:tc>
                  <a:txBody>
                    <a:bodyPr/>
                    <a:lstStyle/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Просмотры театрализованных представлений в детском саду (ежеквартально)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33034" marR="33034" marT="0" marB="0" horzOverflow="overflow"/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20638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Киноклуб  им. Горького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33034" marR="33034" marT="0" marB="0" horzOverflow="overflow"/>
                </a:tc>
                <a:tc>
                  <a:txBody>
                    <a:bodyPr/>
                    <a:lstStyle/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Просмотр мультфильмов и участие в игровых программах. (в летний период)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33034" marR="33034" marT="0" marB="0" horzOverflow="overflow"/>
                </a:tc>
              </a:tr>
              <a:tr h="895350">
                <a:tc>
                  <a:txBody>
                    <a:bodyPr/>
                    <a:lstStyle/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МКУ ЦБС </a:t>
                      </a:r>
                    </a:p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Библиотека семейного чтения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33034" marR="33034" marT="0" marB="0" horzOverflow="overflow"/>
                </a:tc>
                <a:tc>
                  <a:txBody>
                    <a:bodyPr/>
                    <a:lstStyle/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Иры, беседы, викторины, чтение книг (ежемесячно)</a:t>
                      </a:r>
                    </a:p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33034" marR="33034" marT="0" marB="0" horzOverflow="overflow"/>
                </a:tc>
              </a:tr>
              <a:tr h="1236663">
                <a:tc>
                  <a:txBody>
                    <a:bodyPr/>
                    <a:lstStyle/>
                    <a:p>
                      <a:pPr marL="20638" marR="0" lvl="0" indent="88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МОУДО «Центр  дополнительного образования детей  г. Коркино»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55908" marR="55908" marT="0" marB="0" horzOverflow="overflow"/>
                </a:tc>
                <a:tc>
                  <a:txBody>
                    <a:bodyPr/>
                    <a:lstStyle/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Экскурсии в Музей «Коркино», </a:t>
                      </a:r>
                    </a:p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Участие в соревновании «</a:t>
                      </a:r>
                      <a:r>
                        <a:rPr kumimoji="0" lang="ru-RU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Лего</a:t>
                      </a: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-конструирование»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55908" marR="55908" marT="0" marB="0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92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406470"/>
              </p:ext>
            </p:extLst>
          </p:nvPr>
        </p:nvGraphicFramePr>
        <p:xfrm>
          <a:off x="539552" y="692696"/>
          <a:ext cx="7750175" cy="544830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857500"/>
                <a:gridCol w="4892675"/>
              </a:tblGrid>
              <a:tr h="614363">
                <a:tc>
                  <a:txBody>
                    <a:bodyPr/>
                    <a:lstStyle/>
                    <a:p>
                      <a:pPr marL="20638" marR="0" lvl="0" indent="88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ГИБДД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55908" marR="55908" marT="0" marB="0" horzOverflow="overflow"/>
                </a:tc>
                <a:tc>
                  <a:txBody>
                    <a:bodyPr/>
                    <a:lstStyle/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Занятия с детьми старшего возраста с инспектором ГИБДД (ежемесячно)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55908" marR="55908" marT="0" marB="0" horzOverflow="overflow"/>
                </a:tc>
              </a:tr>
              <a:tr h="855663">
                <a:tc>
                  <a:txBody>
                    <a:bodyPr/>
                    <a:lstStyle/>
                    <a:p>
                      <a:pPr marL="20638" marR="0" lvl="0" indent="88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МУЗ «Детская городская больница г. Коркино»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55908" marR="55908" marT="0" marB="0" horzOverflow="overflow"/>
                </a:tc>
                <a:tc>
                  <a:txBody>
                    <a:bodyPr/>
                    <a:lstStyle/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Ежегодный медицинский осмотр детей дошкольного возраста(по плану)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55908" marR="55908" marT="0" marB="0" horzOverflow="overflow"/>
                </a:tc>
              </a:tr>
              <a:tr h="755650">
                <a:tc>
                  <a:txBody>
                    <a:bodyPr/>
                    <a:lstStyle/>
                    <a:p>
                      <a:pPr marL="20638" marR="0" lvl="0" indent="88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ЧИППКРО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55908" marR="55908" marT="0" marB="0" horzOverflow="overflow"/>
                </a:tc>
                <a:tc rowSpan="2">
                  <a:txBody>
                    <a:bodyPr/>
                    <a:lstStyle/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Посещение курсов повышения квалификации для педагогов и руководителей </a:t>
                      </a:r>
                    </a:p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Компьютерные курсы, конференции, семинары, вебинары   (по плану)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55908" marR="55908" marT="0" marB="0" horzOverflow="overflow"/>
                </a:tc>
              </a:tr>
              <a:tr h="709613">
                <a:tc>
                  <a:txBody>
                    <a:bodyPr/>
                    <a:lstStyle/>
                    <a:p>
                      <a:pPr marL="20638" marR="0" lvl="0" indent="88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ГБУ РЦОКИО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55908" marR="55908" marT="0" marB="0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5475">
                <a:tc>
                  <a:txBody>
                    <a:bodyPr/>
                    <a:lstStyle/>
                    <a:p>
                      <a:pPr marL="20638" marR="0" lvl="0" indent="88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Спортивный комплекс «Горняк»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55908" marR="55908" marT="0" marB="0" horzOverflow="overflow"/>
                </a:tc>
                <a:tc>
                  <a:txBody>
                    <a:bodyPr/>
                    <a:lstStyle/>
                    <a:p>
                      <a:pPr marL="20638" marR="0" lvl="0" indent="11112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Участие детей и педагогов в спортивных эстафетах, соревнованиях (май, июнь)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5908" marR="55908" marT="0" marB="0" horzOverflow="overflow"/>
                </a:tc>
              </a:tr>
              <a:tr h="836613">
                <a:tc>
                  <a:txBody>
                    <a:bodyPr/>
                    <a:lstStyle/>
                    <a:p>
                      <a:pPr marL="20638" marR="0" lvl="0" indent="88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Районная и городская администрация г. Коркино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55908" marR="55908" marT="0" marB="0" horzOverflow="overflow"/>
                </a:tc>
                <a:tc>
                  <a:txBody>
                    <a:bodyPr/>
                    <a:lstStyle/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Участие педагогов  в смотрах самодеятельности, фестивалях творчества, праздниках (август)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55908" marR="55908" marT="0" marB="0" horzOverflow="overflow"/>
                </a:tc>
              </a:tr>
              <a:tr h="1050925">
                <a:tc>
                  <a:txBody>
                    <a:bodyPr/>
                    <a:lstStyle/>
                    <a:p>
                      <a:pPr marL="20638" marR="0" lvl="0" indent="88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Управление образования  г. Коркино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55908" marR="55908" marT="0" marB="0" horzOverflow="overflow"/>
                </a:tc>
                <a:tc>
                  <a:txBody>
                    <a:bodyPr/>
                    <a:lstStyle/>
                    <a:p>
                      <a:pPr marL="0" marR="0" lvl="0" indent="2317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Участие педагогов в районных смотрах – конкурсах, конференциях, МО  ( по плану УО)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Times New Roman" pitchFamily="18" charset="0"/>
                      </a:endParaRPr>
                    </a:p>
                  </a:txBody>
                  <a:tcPr marL="55908" marR="55908" marT="0" marB="0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064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Организационный раздел 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</a:t>
            </a:r>
            <a:b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b="1" i="1" dirty="0">
              <a:solidFill>
                <a:schemeClr val="tx1"/>
              </a:solidFill>
            </a:endParaRPr>
          </a:p>
        </p:txBody>
      </p:sp>
      <p:sp>
        <p:nvSpPr>
          <p:cNvPr id="37890" name="Прямоугольник 2"/>
          <p:cNvSpPr>
            <a:spLocks noChangeArrowheads="1"/>
          </p:cNvSpPr>
          <p:nvPr/>
        </p:nvSpPr>
        <p:spPr bwMode="auto">
          <a:xfrm>
            <a:off x="467544" y="836712"/>
            <a:ext cx="7840662" cy="591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i="1" dirty="0">
                <a:latin typeface="Corbel" pitchFamily="34" charset="0"/>
              </a:rPr>
              <a:t>Психолого-педагогические условия, обеспечивающие</a:t>
            </a:r>
            <a:r>
              <a:rPr lang="ru-RU" sz="1600" i="1" dirty="0">
                <a:latin typeface="Corbel" pitchFamily="34" charset="0"/>
              </a:rPr>
              <a:t> </a:t>
            </a:r>
            <a:r>
              <a:rPr lang="ru-RU" sz="1600" b="1" i="1" dirty="0">
                <a:latin typeface="Corbel" pitchFamily="34" charset="0"/>
              </a:rPr>
              <a:t>развитие ребенка</a:t>
            </a:r>
            <a:endParaRPr lang="ru-RU" sz="1600" i="1" dirty="0">
              <a:latin typeface="Corbel" pitchFamily="34" charset="0"/>
            </a:endParaRPr>
          </a:p>
          <a:p>
            <a:r>
              <a:rPr lang="ru-RU" sz="1400" dirty="0">
                <a:latin typeface="Corbel" pitchFamily="34" charset="0"/>
              </a:rPr>
              <a:t> </a:t>
            </a:r>
          </a:p>
          <a:p>
            <a:pPr algn="just"/>
            <a:r>
              <a:rPr lang="ru-RU" sz="1400" dirty="0">
                <a:latin typeface="Corbel" pitchFamily="34" charset="0"/>
              </a:rPr>
              <a:t>Программа предполагает создание следующих психолого-педагогических условий, обеспечивающих развитие ребенка в соответствии с его возрастными и индивидуальными возможностями и интересами.</a:t>
            </a:r>
          </a:p>
          <a:p>
            <a:pPr algn="just"/>
            <a:r>
              <a:rPr lang="ru-RU" sz="1400" b="1" i="1" dirty="0">
                <a:latin typeface="Corbel" pitchFamily="34" charset="0"/>
              </a:rPr>
              <a:t>Личностно-порождающее взаимодействие взрослых с детьми,</a:t>
            </a:r>
            <a:r>
              <a:rPr lang="ru-RU" sz="1400" dirty="0">
                <a:latin typeface="Corbel" pitchFamily="34" charset="0"/>
              </a:rPr>
              <a:t> предполагающее создание таких ситуаций, в которых каждому ребенку предоставляется возможность выбора деятельности, партнера, средств и пр.; обеспечивается опора на его личный опыт при освоении новых знаний и жизненных навыков.</a:t>
            </a:r>
          </a:p>
          <a:p>
            <a:pPr algn="just"/>
            <a:r>
              <a:rPr lang="ru-RU" sz="1400" b="1" dirty="0">
                <a:latin typeface="Corbel" pitchFamily="34" charset="0"/>
              </a:rPr>
              <a:t>Ориентированность педагогической оценки на относительные показатели детской успешности</a:t>
            </a:r>
            <a:r>
              <a:rPr lang="ru-RU" sz="1400" dirty="0">
                <a:latin typeface="Corbel" pitchFamily="34" charset="0"/>
              </a:rPr>
              <a:t>,</a:t>
            </a:r>
            <a:r>
              <a:rPr lang="ru-RU" sz="1400" b="1" i="1" dirty="0">
                <a:latin typeface="Corbel" pitchFamily="34" charset="0"/>
              </a:rPr>
              <a:t> то есть сравнение нынешних и предыдущих достижений ребенка, стимулирование самооценки.</a:t>
            </a:r>
            <a:endParaRPr lang="ru-RU" sz="1400" dirty="0">
              <a:latin typeface="Corbel" pitchFamily="34" charset="0"/>
            </a:endParaRPr>
          </a:p>
          <a:p>
            <a:pPr algn="just"/>
            <a:r>
              <a:rPr lang="ru-RU" sz="1400" b="1" i="1" dirty="0">
                <a:latin typeface="Corbel" pitchFamily="34" charset="0"/>
              </a:rPr>
              <a:t>Формирование игры</a:t>
            </a:r>
            <a:r>
              <a:rPr lang="ru-RU" sz="1400" dirty="0">
                <a:latin typeface="Corbel" pitchFamily="34" charset="0"/>
              </a:rPr>
              <a:t> как важнейшего фактора развития ребенка.</a:t>
            </a:r>
          </a:p>
          <a:p>
            <a:pPr algn="just"/>
            <a:r>
              <a:rPr lang="ru-RU" sz="1400" b="1" i="1" dirty="0">
                <a:latin typeface="Corbel" pitchFamily="34" charset="0"/>
              </a:rPr>
              <a:t>Создание развивающей образовательной среды,</a:t>
            </a:r>
            <a:r>
              <a:rPr lang="ru-RU" sz="1400" dirty="0">
                <a:latin typeface="Corbel" pitchFamily="34" charset="0"/>
              </a:rPr>
              <a:t> способствующей физическому, социально-коммуникативному, познавательному, речевому, художественно-эстетическому развитию ребенка и сохранению его индивидуальности.</a:t>
            </a:r>
          </a:p>
          <a:p>
            <a:pPr algn="just"/>
            <a:r>
              <a:rPr lang="ru-RU" sz="1400" b="1" i="1" dirty="0">
                <a:latin typeface="Corbel" pitchFamily="34" charset="0"/>
              </a:rPr>
              <a:t>Сбалансированность репродуктивной</a:t>
            </a:r>
            <a:r>
              <a:rPr lang="ru-RU" sz="1400" dirty="0">
                <a:latin typeface="Corbel" pitchFamily="34" charset="0"/>
              </a:rPr>
              <a:t> (воспроизводящей готовый образец)</a:t>
            </a:r>
            <a:r>
              <a:rPr lang="ru-RU" sz="1400" b="1" i="1" dirty="0">
                <a:latin typeface="Corbel" pitchFamily="34" charset="0"/>
              </a:rPr>
              <a:t> и продуктивной</a:t>
            </a:r>
            <a:r>
              <a:rPr lang="ru-RU" sz="1400" dirty="0">
                <a:latin typeface="Corbel" pitchFamily="34" charset="0"/>
              </a:rPr>
              <a:t> (производящей субъективно новый продукт)</a:t>
            </a:r>
            <a:r>
              <a:rPr lang="ru-RU" sz="1400" b="1" i="1" dirty="0">
                <a:latin typeface="Corbel" pitchFamily="34" charset="0"/>
              </a:rPr>
              <a:t> деятельности,</a:t>
            </a:r>
            <a:r>
              <a:rPr lang="ru-RU" sz="1400" dirty="0">
                <a:latin typeface="Corbel" pitchFamily="34" charset="0"/>
              </a:rPr>
              <a:t> то есть деятельности по освоению культурных форм и образцов и детской исследовательской, творческой деятельности; совместных и самостоятельных, подвижных и статичных форм активности.</a:t>
            </a:r>
          </a:p>
          <a:p>
            <a:pPr algn="just"/>
            <a:r>
              <a:rPr lang="ru-RU" sz="1400" b="1" i="1" dirty="0">
                <a:latin typeface="Corbel" pitchFamily="34" charset="0"/>
              </a:rPr>
              <a:t>Участие семьи</a:t>
            </a:r>
            <a:r>
              <a:rPr lang="ru-RU" sz="1400" dirty="0">
                <a:latin typeface="Corbel" pitchFamily="34" charset="0"/>
              </a:rPr>
              <a:t> как необходимое условие для полноценного развития ребенка дошкольного возраста.</a:t>
            </a:r>
          </a:p>
          <a:p>
            <a:pPr algn="just"/>
            <a:r>
              <a:rPr lang="ru-RU" sz="1400" b="1" i="1" dirty="0">
                <a:latin typeface="Corbel" pitchFamily="34" charset="0"/>
              </a:rPr>
              <a:t>Профессиональное развитие педагогов,</a:t>
            </a:r>
            <a:r>
              <a:rPr lang="ru-RU" sz="1400" dirty="0">
                <a:latin typeface="Corbel" pitchFamily="34" charset="0"/>
              </a:rPr>
              <a:t> направленное на развитие профессиональных компетентностей, в том числе коммуникативной компетентности и мастерства мотивирования ребенка, а также владения правилами безопасного пользования Интернетом, предполагающее создание сетевого взаимодействия педагогов и управленцев, работающих по Программе.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Прямоугольник 2"/>
          <p:cNvSpPr>
            <a:spLocks noChangeArrowheads="1"/>
          </p:cNvSpPr>
          <p:nvPr/>
        </p:nvSpPr>
        <p:spPr bwMode="auto">
          <a:xfrm>
            <a:off x="1187450" y="188913"/>
            <a:ext cx="74882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Corbel" pitchFamily="34" charset="0"/>
              </a:rPr>
              <a:t>Организация развивающей предметно-пространственной среды</a:t>
            </a:r>
            <a:endParaRPr lang="ru-RU" sz="1600">
              <a:latin typeface="Corbel" pitchFamily="34" charset="0"/>
            </a:endParaRPr>
          </a:p>
        </p:txBody>
      </p:sp>
      <p:sp>
        <p:nvSpPr>
          <p:cNvPr id="38914" name="Прямоугольник 5"/>
          <p:cNvSpPr>
            <a:spLocks noChangeArrowheads="1"/>
          </p:cNvSpPr>
          <p:nvPr/>
        </p:nvSpPr>
        <p:spPr bwMode="auto">
          <a:xfrm>
            <a:off x="395536" y="1052736"/>
            <a:ext cx="7920037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dirty="0">
                <a:latin typeface="Corbel" pitchFamily="34" charset="0"/>
              </a:rPr>
              <a:t>Развивающая предметно-пространственная среда в ДОУ </a:t>
            </a:r>
          </a:p>
          <a:p>
            <a:pPr algn="just"/>
            <a:r>
              <a:rPr lang="ru-RU" sz="1400" b="1" i="1" dirty="0">
                <a:latin typeface="Corbel" pitchFamily="34" charset="0"/>
              </a:rPr>
              <a:t>содержательно-насыщенная</a:t>
            </a:r>
            <a:r>
              <a:rPr lang="ru-RU" sz="1400" dirty="0">
                <a:latin typeface="Corbel" pitchFamily="34" charset="0"/>
              </a:rPr>
              <a:t>- включает средства обучения (в том числе технические и информационные), материалы (в том числе расходные), инвентарь, игровое, спортивное и оздоровительное оборудование, которые позволяют обеспечить игровую, познавательную, исследовательскую и творческую активность всех категорий детей, экспериментирование с материалами, доступными детям; двигательную активность, в том числе развитие крупной и мелкой моторики, участие в подвижных играх и соревнованиях; эмоциональное благополучие детей во взаимодействии с предметно-пространственным окружением; возможность самовыражения детей;</a:t>
            </a:r>
          </a:p>
          <a:p>
            <a:pPr algn="just"/>
            <a:r>
              <a:rPr lang="ru-RU" sz="1400" b="1" i="1" dirty="0">
                <a:latin typeface="Corbel" pitchFamily="34" charset="0"/>
              </a:rPr>
              <a:t>трансформируемая </a:t>
            </a:r>
            <a:r>
              <a:rPr lang="ru-RU" sz="1400" i="1" dirty="0">
                <a:latin typeface="Corbel" pitchFamily="34" charset="0"/>
              </a:rPr>
              <a:t>-</a:t>
            </a:r>
            <a:r>
              <a:rPr lang="ru-RU" sz="1400" dirty="0">
                <a:latin typeface="Corbel" pitchFamily="34" charset="0"/>
              </a:rPr>
              <a:t> обеспечивает возможность изменений РППС в зависимости от образовательной ситуации, в том числе меняющихся интересов, мотивов и возможностей детей;</a:t>
            </a:r>
          </a:p>
          <a:p>
            <a:pPr algn="just"/>
            <a:r>
              <a:rPr lang="ru-RU" sz="1400" b="1" i="1" dirty="0">
                <a:latin typeface="Corbel" pitchFamily="34" charset="0"/>
              </a:rPr>
              <a:t>полифункциональная</a:t>
            </a:r>
            <a:r>
              <a:rPr lang="ru-RU" sz="1400" b="1" dirty="0">
                <a:latin typeface="Corbel" pitchFamily="34" charset="0"/>
              </a:rPr>
              <a:t> </a:t>
            </a:r>
            <a:r>
              <a:rPr lang="ru-RU" sz="1400" dirty="0">
                <a:latin typeface="Corbel" pitchFamily="34" charset="0"/>
              </a:rPr>
              <a:t>- обеспечивает возможность разнообразного использования составляющих РППС (например, детской мебели, матов, мягких модулей, ширм, в том числе природных материалов) в разных видах детской активности;</a:t>
            </a:r>
          </a:p>
          <a:p>
            <a:pPr algn="just"/>
            <a:r>
              <a:rPr lang="ru-RU" sz="1400" b="1" i="1" dirty="0">
                <a:latin typeface="Corbel" pitchFamily="34" charset="0"/>
              </a:rPr>
              <a:t>доступная</a:t>
            </a:r>
            <a:r>
              <a:rPr lang="ru-RU" sz="1400" b="1" dirty="0">
                <a:latin typeface="Corbel" pitchFamily="34" charset="0"/>
              </a:rPr>
              <a:t> </a:t>
            </a:r>
            <a:r>
              <a:rPr lang="ru-RU" sz="1400" dirty="0">
                <a:latin typeface="Corbel" pitchFamily="34" charset="0"/>
              </a:rPr>
              <a:t>- обеспечивает свободный доступ воспитанников (в том числе детей с ограниченными возможностями здоровья) к играм, игрушкам, материалам, пособиям, обеспечивающим все основные виды детской активности;</a:t>
            </a:r>
          </a:p>
          <a:p>
            <a:pPr algn="just"/>
            <a:r>
              <a:rPr lang="ru-RU" sz="1400" b="1" i="1" dirty="0">
                <a:latin typeface="Corbel" pitchFamily="34" charset="0"/>
              </a:rPr>
              <a:t>безопасная</a:t>
            </a:r>
            <a:r>
              <a:rPr lang="ru-RU" sz="1400" b="1" dirty="0">
                <a:latin typeface="Corbel" pitchFamily="34" charset="0"/>
              </a:rPr>
              <a:t> </a:t>
            </a:r>
            <a:r>
              <a:rPr lang="ru-RU" sz="1400" dirty="0">
                <a:latin typeface="Corbel" pitchFamily="34" charset="0"/>
              </a:rPr>
              <a:t>- все элементы РППС </a:t>
            </a:r>
            <a:r>
              <a:rPr lang="ru-RU" sz="1400" dirty="0" err="1">
                <a:latin typeface="Corbel" pitchFamily="34" charset="0"/>
              </a:rPr>
              <a:t>соответствовуют</a:t>
            </a:r>
            <a:r>
              <a:rPr lang="ru-RU" sz="1400" dirty="0">
                <a:latin typeface="Corbel" pitchFamily="34" charset="0"/>
              </a:rPr>
              <a:t> требованиям по обеспечению надежности и безопасность их использования, такими как санитарно- эпидемиологические правила и нормативы и правила пожарной безопасности, а также правила безопасного пользования Интернетом.</a:t>
            </a:r>
          </a:p>
          <a:p>
            <a:r>
              <a:rPr lang="ru-RU" sz="1400" dirty="0">
                <a:latin typeface="Corbel" pitchFamily="34" charset="0"/>
              </a:rPr>
              <a:t>При проектировании РППС учитывали целостность образовательного процесса в ДОУ, в заданных Стандартом образовательных областях: социально-коммуникативной, познавательной, речевой, художественно-эстетической и физической.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1644650" y="274638"/>
            <a:ext cx="7499350" cy="1143000"/>
          </a:xfrm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342900" indent="-342900" eaLnBrk="1" hangingPunct="1"/>
            <a:r>
              <a:rPr lang="ru-RU" sz="1800" b="1" smtClean="0">
                <a:solidFill>
                  <a:srgbClr val="000000"/>
                </a:solidFill>
                <a:effectLst/>
              </a:rPr>
              <a:t/>
            </a:r>
            <a:br>
              <a:rPr lang="ru-RU" sz="1800" b="1" smtClean="0">
                <a:solidFill>
                  <a:srgbClr val="000000"/>
                </a:solidFill>
                <a:effectLst/>
              </a:rPr>
            </a:br>
            <a:endParaRPr lang="ru-RU" sz="1800" smtClean="0">
              <a:solidFill>
                <a:srgbClr val="000000"/>
              </a:solidFill>
              <a:effectLst/>
            </a:endParaRPr>
          </a:p>
        </p:txBody>
      </p:sp>
      <p:sp>
        <p:nvSpPr>
          <p:cNvPr id="39938" name="Прямоугольник 2"/>
          <p:cNvSpPr>
            <a:spLocks noChangeArrowheads="1"/>
          </p:cNvSpPr>
          <p:nvPr/>
        </p:nvSpPr>
        <p:spPr bwMode="auto">
          <a:xfrm>
            <a:off x="1258888" y="333375"/>
            <a:ext cx="7777162" cy="501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i="1">
                <a:latin typeface="Corbel" pitchFamily="34" charset="0"/>
              </a:rPr>
              <a:t>Кадровые условия реализации Программы</a:t>
            </a:r>
            <a:endParaRPr lang="ru-RU" sz="1600" i="1">
              <a:latin typeface="Corbel" pitchFamily="34" charset="0"/>
            </a:endParaRPr>
          </a:p>
          <a:p>
            <a:r>
              <a:rPr lang="ru-RU" b="1">
                <a:latin typeface="Corbel" pitchFamily="34" charset="0"/>
              </a:rPr>
              <a:t> </a:t>
            </a:r>
            <a:endParaRPr lang="ru-RU">
              <a:latin typeface="Corbel" pitchFamily="34" charset="0"/>
            </a:endParaRPr>
          </a:p>
          <a:p>
            <a:r>
              <a:rPr lang="ru-RU" sz="1600">
                <a:latin typeface="Corbel" pitchFamily="34" charset="0"/>
              </a:rPr>
              <a:t>ДОУ укомплектовано квалифицированными кадрами:  руководящими, педагогическими, учебно-вспомогательными, административно- хозяйственными работниками, иными.</a:t>
            </a:r>
          </a:p>
          <a:p>
            <a:r>
              <a:rPr lang="ru-RU" sz="1600">
                <a:latin typeface="Corbel" pitchFamily="34" charset="0"/>
              </a:rPr>
              <a:t>ДОУ самостоятельно определяет потребность в педагогических работниках и формирует штатное расписание по своему усмотрению, исходя из особенностей реализуемых образовательных программ дошкольного образования, контекста их реализации и потребностей.</a:t>
            </a:r>
          </a:p>
          <a:p>
            <a:pPr marL="0" lvl="1" algn="ctr"/>
            <a:r>
              <a:rPr lang="ru-RU" sz="1600" b="1" i="1">
                <a:latin typeface="Corbel" pitchFamily="34" charset="0"/>
              </a:rPr>
              <a:t>Материально-техническое обеспечение Программы</a:t>
            </a:r>
            <a:r>
              <a:rPr lang="ru-RU" sz="1600" i="1">
                <a:latin typeface="Corbel" pitchFamily="34" charset="0"/>
              </a:rPr>
              <a:t/>
            </a:r>
            <a:br>
              <a:rPr lang="ru-RU" sz="1600" i="1">
                <a:latin typeface="Corbel" pitchFamily="34" charset="0"/>
              </a:rPr>
            </a:br>
            <a:endParaRPr lang="ru-RU" sz="1600" b="1" i="1">
              <a:latin typeface="Corbel" pitchFamily="34" charset="0"/>
            </a:endParaRPr>
          </a:p>
          <a:p>
            <a:r>
              <a:rPr lang="ru-RU" sz="1600" b="1">
                <a:latin typeface="Corbel" pitchFamily="34" charset="0"/>
              </a:rPr>
              <a:t>В детском саду функционируют помещения:</a:t>
            </a:r>
          </a:p>
          <a:p>
            <a:r>
              <a:rPr lang="ru-RU" sz="1600">
                <a:latin typeface="Corbel" pitchFamily="34" charset="0"/>
              </a:rPr>
              <a:t>6 групп</a:t>
            </a:r>
          </a:p>
          <a:p>
            <a:r>
              <a:rPr lang="ru-RU" sz="1600">
                <a:latin typeface="Corbel" pitchFamily="34" charset="0"/>
              </a:rPr>
              <a:t>музыкальный зал</a:t>
            </a:r>
          </a:p>
          <a:p>
            <a:r>
              <a:rPr lang="ru-RU" sz="1600">
                <a:latin typeface="Corbel" pitchFamily="34" charset="0"/>
              </a:rPr>
              <a:t>пищеблок</a:t>
            </a:r>
          </a:p>
          <a:p>
            <a:r>
              <a:rPr lang="ru-RU" sz="1600">
                <a:latin typeface="Corbel" pitchFamily="34" charset="0"/>
              </a:rPr>
              <a:t>медицинский блок</a:t>
            </a:r>
          </a:p>
          <a:p>
            <a:r>
              <a:rPr lang="ru-RU" sz="1600">
                <a:latin typeface="Corbel" pitchFamily="34" charset="0"/>
              </a:rPr>
              <a:t>кабинет заведующего</a:t>
            </a:r>
          </a:p>
          <a:p>
            <a:r>
              <a:rPr lang="ru-RU" sz="1600">
                <a:latin typeface="Corbel" pitchFamily="34" charset="0"/>
              </a:rPr>
              <a:t>Завхоза и кладовщика</a:t>
            </a:r>
          </a:p>
          <a:p>
            <a:r>
              <a:rPr lang="ru-RU" sz="1600">
                <a:latin typeface="Corbel" pitchFamily="34" charset="0"/>
              </a:rPr>
              <a:t>2 кабинета учителя-логопеда</a:t>
            </a:r>
          </a:p>
          <a:p>
            <a:r>
              <a:rPr lang="ru-RU" sz="1600">
                <a:latin typeface="Corbel" pitchFamily="34" charset="0"/>
              </a:rPr>
              <a:t>методический кабинет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3" name="Прямоугольник 2"/>
          <p:cNvSpPr>
            <a:spLocks noChangeArrowheads="1"/>
          </p:cNvSpPr>
          <p:nvPr/>
        </p:nvSpPr>
        <p:spPr bwMode="auto">
          <a:xfrm>
            <a:off x="1331640" y="187130"/>
            <a:ext cx="57610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Календарный  учебный график  на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2017-2018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учебный год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592434"/>
              </p:ext>
            </p:extLst>
          </p:nvPr>
        </p:nvGraphicFramePr>
        <p:xfrm>
          <a:off x="827584" y="620688"/>
          <a:ext cx="7416824" cy="603353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17268"/>
                <a:gridCol w="1045782"/>
                <a:gridCol w="1171664"/>
                <a:gridCol w="1171664"/>
                <a:gridCol w="1055223"/>
                <a:gridCol w="1055223"/>
              </a:tblGrid>
              <a:tr h="330455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Содержание 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Возрастные группы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71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Первая 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младшая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группа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(2 – 3 лет)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Вторая 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младшая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группа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(3 - 4 лет)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Средняя 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группа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(4 – 5 лет)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Старшая 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Группа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(5 - 6 лет) 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логопедическая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Подготовительная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к школе групп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(6 – 8 лет) 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логопедическая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4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Количество возрастных групп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Начало учебного года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сентября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сентября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 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сентября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сентября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сентября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2017г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2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Зимние каникулы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 26.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12.2017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15.01.2018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 26.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12.2017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15.01.2018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 26.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12.2017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15.01.2018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 26</a:t>
                      </a: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60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12.2017г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15.01.2018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 26.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12.2017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15.01.2018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3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Окончание учебного года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 мая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 мая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 мая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 мая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 мая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8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Продолжительность учебного года, всего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 недель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36 недель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 недель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 недель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36 недель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4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Первое полугодие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 недель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 недель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 недель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 недель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 недель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4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Второе полугодие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недель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недель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недель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недель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недель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4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Продолжительность недели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5 дней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5 дней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 дней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5 дней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 дней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Продолжительность НОД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8 -10 мин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мин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 мин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 мин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8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Недельная образовательная нагрузка занятий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2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Объем недельной образовательной нагрузки (НОД)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 ч 20 мин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 ч 30 мин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 ч 20 мин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5 ч 25 мин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ч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96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Сроки проведения мониторинга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01.09.17г.-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09.17г.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18.05.18г.-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25.05.18г.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01.09.17г.-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09.17г.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18.05.18г.-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25.05.18г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01.09.17г.-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09.17г.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18.05.18г.-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25.05.18г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01.09.17г.-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09.17г.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18.05.18г.-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25.05.18г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01.09.17г.-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09.17г.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18.05.17г.-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25.05.18г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22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Праздничные дни (в соответствии с производственным 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календарем на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2017-2018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учебный год)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ноября;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1-8 января;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23, 24 февраля;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8, 9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марта;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2,</a:t>
                      </a:r>
                      <a:r>
                        <a:rPr lang="ru-RU" sz="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 </a:t>
                      </a: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мая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ноября;</a:t>
                      </a:r>
                      <a:endParaRPr lang="ru-RU" sz="5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1-8 января;</a:t>
                      </a:r>
                      <a:endParaRPr lang="ru-RU" sz="5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23, 24 февраля;</a:t>
                      </a:r>
                      <a:endParaRPr lang="ru-RU" sz="5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8, 9 марта;</a:t>
                      </a:r>
                      <a:endParaRPr lang="ru-RU" sz="5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1, 2,</a:t>
                      </a:r>
                      <a:r>
                        <a:rPr lang="ru-RU" sz="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 мая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ноября;</a:t>
                      </a:r>
                      <a:endParaRPr lang="ru-RU" sz="5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1-8 января;</a:t>
                      </a:r>
                      <a:endParaRPr lang="ru-RU" sz="5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23, 24 февраля;</a:t>
                      </a:r>
                      <a:endParaRPr lang="ru-RU" sz="5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8, 9 марта;</a:t>
                      </a:r>
                      <a:endParaRPr lang="ru-RU" sz="5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1, 2,</a:t>
                      </a:r>
                      <a:r>
                        <a:rPr lang="ru-RU" sz="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 мая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ноября;</a:t>
                      </a:r>
                      <a:endParaRPr lang="ru-RU" sz="5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1-8 января;</a:t>
                      </a:r>
                      <a:endParaRPr lang="ru-RU" sz="5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23, 24 февраля;</a:t>
                      </a:r>
                      <a:endParaRPr lang="ru-RU" sz="5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8, 9 марта;</a:t>
                      </a:r>
                      <a:endParaRPr lang="ru-RU" sz="5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1, 2,</a:t>
                      </a:r>
                      <a:r>
                        <a:rPr lang="ru-RU" sz="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 мая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ноября;</a:t>
                      </a:r>
                      <a:endParaRPr lang="ru-RU" sz="5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1-8 января;</a:t>
                      </a:r>
                      <a:endParaRPr lang="ru-RU" sz="5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23, 24 февраля;</a:t>
                      </a:r>
                      <a:endParaRPr lang="ru-RU" sz="5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8, 9 марта;</a:t>
                      </a:r>
                      <a:endParaRPr lang="ru-RU" sz="5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1, 2,</a:t>
                      </a:r>
                      <a:r>
                        <a:rPr lang="ru-RU" sz="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 мая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Летний оздоровительный период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01.06.18</a:t>
                      </a:r>
                      <a:r>
                        <a:rPr lang="ru-RU" sz="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-31.08.18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01.06.18</a:t>
                      </a:r>
                      <a:r>
                        <a:rPr lang="ru-RU" sz="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-31.08.18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01.06.18</a:t>
                      </a:r>
                      <a:r>
                        <a:rPr lang="ru-RU" sz="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-31.08.18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01.06.18</a:t>
                      </a:r>
                      <a:r>
                        <a:rPr lang="ru-RU" sz="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-31.08.18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238500" algn="l"/>
                        </a:tabLst>
                      </a:pP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01.06.18</a:t>
                      </a:r>
                      <a:r>
                        <a:rPr lang="ru-RU" sz="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-31.08.18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80" marR="31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979613" y="904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Учебный план   МКДОУ </a:t>
            </a:r>
            <a:r>
              <a:rPr lang="ru-RU" altLang="ru-RU" sz="1400" b="1" i="1" dirty="0">
                <a:latin typeface="Calibri" pitchFamily="34" charset="0"/>
                <a:cs typeface="Times New Roman" pitchFamily="18" charset="0"/>
              </a:rPr>
              <a:t>«</a:t>
            </a: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Д/с </a:t>
            </a:r>
            <a:r>
              <a:rPr lang="ru-RU" altLang="ru-RU" sz="1400" b="1" i="1" dirty="0" smtClean="0">
                <a:latin typeface="Times New Roman" pitchFamily="18" charset="0"/>
                <a:cs typeface="Times New Roman" pitchFamily="18" charset="0"/>
              </a:rPr>
              <a:t>№18</a:t>
            </a:r>
            <a:r>
              <a:rPr lang="ru-RU" altLang="ru-RU" sz="1400" b="1" i="1" dirty="0" smtClean="0">
                <a:latin typeface="Calibri" pitchFamily="34" charset="0"/>
                <a:cs typeface="Times New Roman" pitchFamily="18" charset="0"/>
              </a:rPr>
              <a:t>»</a:t>
            </a:r>
            <a:r>
              <a:rPr lang="ru-RU" alt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altLang="ru-RU" sz="1400" b="1" i="1" dirty="0" smtClean="0">
                <a:latin typeface="Times New Roman" pitchFamily="18" charset="0"/>
                <a:cs typeface="Times New Roman" pitchFamily="18" charset="0"/>
              </a:rPr>
              <a:t>2017-2018 </a:t>
            </a:r>
            <a:r>
              <a:rPr lang="ru-RU" altLang="ru-RU" sz="1400" b="1" i="1" dirty="0" smtClean="0">
                <a:latin typeface="Times New Roman" pitchFamily="18" charset="0"/>
                <a:cs typeface="Times New Roman" pitchFamily="18" charset="0"/>
              </a:rPr>
              <a:t>учебный </a:t>
            </a: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год </a:t>
            </a:r>
            <a:endParaRPr lang="ru-RU" altLang="ru-RU" sz="1400" i="1" dirty="0">
              <a:cs typeface="Arial" charset="0"/>
            </a:endParaRPr>
          </a:p>
          <a:p>
            <a:pPr eaLnBrk="0" hangingPunct="0"/>
            <a:endParaRPr lang="ru-RU" altLang="ru-RU" i="1" dirty="0">
              <a:cs typeface="Arial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441045"/>
              </p:ext>
            </p:extLst>
          </p:nvPr>
        </p:nvGraphicFramePr>
        <p:xfrm>
          <a:off x="611560" y="2852936"/>
          <a:ext cx="7632853" cy="498264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51318"/>
                <a:gridCol w="418369"/>
                <a:gridCol w="418369"/>
                <a:gridCol w="437962"/>
                <a:gridCol w="437962"/>
                <a:gridCol w="410787"/>
                <a:gridCol w="410787"/>
                <a:gridCol w="342534"/>
                <a:gridCol w="363389"/>
                <a:gridCol w="363389"/>
                <a:gridCol w="341269"/>
                <a:gridCol w="125489"/>
                <a:gridCol w="455025"/>
                <a:gridCol w="455025"/>
                <a:gridCol w="423425"/>
                <a:gridCol w="125489"/>
                <a:gridCol w="322310"/>
                <a:gridCol w="125489"/>
                <a:gridCol w="404466"/>
              </a:tblGrid>
              <a:tr h="231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Lucida Sans Unicode"/>
                          <a:ea typeface="Calibri"/>
                          <a:cs typeface="Times New Roman"/>
                        </a:rPr>
                        <a:t>ɪ</a:t>
                      </a: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младшая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группа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Lucida Sans Unicode"/>
                          <a:ea typeface="Calibri"/>
                          <a:cs typeface="Times New Roman"/>
                        </a:rPr>
                        <a:t>ɪɪ</a:t>
                      </a: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младшая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группа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средняя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группа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старшая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группа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Подготовитель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ная группа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Образовательная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область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занятий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5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Познавательное 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развитие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251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Речевое 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развитие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Развитие речи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Чтение художественной литературы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5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8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ежедневно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ежедневно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ежедневно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ежедневно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ежедневно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783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Художественно- эстетическое развитие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Музыка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Рисование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Лепка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Аппликация 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6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6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9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1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181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Физическое развитие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Физическая культура в помещении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Физическая культура на улице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99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24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1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80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Объем недельной образовательной нагрузки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ч 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 мин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ч  30 мин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ч  20 мин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 ч  25 мин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 ч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27200" algn="l"/>
                        </a:tabLst>
                      </a:pPr>
                      <a:r>
                        <a:rPr lang="ru-RU" sz="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4" marR="37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1042988" y="115888"/>
            <a:ext cx="78501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ru-RU" sz="1400" b="1" i="1">
                <a:latin typeface="Times New Roman" pitchFamily="18" charset="0"/>
                <a:cs typeface="Times New Roman" pitchFamily="18" charset="0"/>
              </a:rPr>
              <a:t>Режим  дня на холодный период ( 10,5 ч и 12ч пребыванием)</a:t>
            </a:r>
            <a:endParaRPr lang="ru-RU" altLang="ru-RU" sz="1400" i="1">
              <a:cs typeface="Arial" charset="0"/>
            </a:endParaRPr>
          </a:p>
          <a:p>
            <a:pPr algn="ctr"/>
            <a:r>
              <a:rPr lang="ru-RU" altLang="ru-RU" sz="1200" b="1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>
              <a:cs typeface="Arial" charset="0"/>
            </a:endParaRPr>
          </a:p>
        </p:txBody>
      </p:sp>
      <p:sp>
        <p:nvSpPr>
          <p:cNvPr id="44345" name="Rectangle 1"/>
          <p:cNvSpPr>
            <a:spLocks noChangeArrowheads="1"/>
          </p:cNvSpPr>
          <p:nvPr/>
        </p:nvSpPr>
        <p:spPr bwMode="auto">
          <a:xfrm>
            <a:off x="5915025" y="1604963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>
              <a:cs typeface="Arial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230080"/>
              </p:ext>
            </p:extLst>
          </p:nvPr>
        </p:nvGraphicFramePr>
        <p:xfrm>
          <a:off x="1619667" y="476672"/>
          <a:ext cx="6768755" cy="534543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41702"/>
                <a:gridCol w="486128"/>
                <a:gridCol w="486128"/>
                <a:gridCol w="486128"/>
                <a:gridCol w="486128"/>
                <a:gridCol w="486128"/>
                <a:gridCol w="486128"/>
                <a:gridCol w="486128"/>
                <a:gridCol w="512364"/>
                <a:gridCol w="512364"/>
                <a:gridCol w="466066"/>
                <a:gridCol w="466066"/>
                <a:gridCol w="367297"/>
              </a:tblGrid>
              <a:tr h="26289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Режимные моменты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Lucida Sans Unicode"/>
                          <a:ea typeface="Calibri"/>
                          <a:cs typeface="Times New Roman"/>
                        </a:rPr>
                        <a:t>ɪ</a:t>
                      </a: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 младшая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группа  № 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2-3 лет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Lucida Sans Unicode"/>
                          <a:ea typeface="Calibri"/>
                          <a:cs typeface="Times New Roman"/>
                        </a:rPr>
                        <a:t>ɪɪ</a:t>
                      </a: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 младшая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группа №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3-4 лет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Средняя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группа «А» №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4-5 лет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Средняя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группа «Б» № 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4-5 лет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Старшая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группа № 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5-6 лет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Подготовительная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группа №  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6-8 лет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52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время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Длит-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ность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время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Длит-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ность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время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Длит-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ность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время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Длит-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ность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время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Длит-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ность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время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Длит-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ность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Прием детей на улице по погодным условиям, игры, самостоятельная деятельность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7.00-7.57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57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7.00-7.55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7.00-7.50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7.00-8.00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7.00-8.10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7.00-8.20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Утренняя гимнастика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7.57-8.00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3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7.55-8.00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7.50-7.56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6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8.00-8.06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6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8.10-8.18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8.20-8.30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Подготовка к завтраку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8.00-8.10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8.00-8.15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7.56-8.15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8.06-8.20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8.18-8.20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8.30-8.35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Завтрак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8.10-8.30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8.15-8.35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8.15-8.30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8.20-8.35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8.20-8.35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8.35-8.55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Самостоятельная деятельность, подготовка к образовательной деятельности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8.30-8.45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8.35-9.00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8.30-9.00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8.35-9.00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8.35-9.00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8.55-9.00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Непосредственно образовательная деятельность (общая, включая перерывы)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8.45-9.15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9.00-10.05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05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9.00-10.20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9.00-10.20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9.00-10.50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50мин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9.00-10.55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Подготовка к прогулке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9.15-9.25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10.05-10.15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10.20-10.25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10.20-10.25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10.50-10.55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10.55-11.00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Прогулка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9.25-11.25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2ч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10.15-12.15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2ч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10.25-12.25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 ч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10.25-12.25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2ч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10.55-12.30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11.00-12.35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Возвращение с прогулки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11.25-11.35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12.15-12.30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12.25-12.30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12.25-12.30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12.30-12.35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12.35-12.40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Подготовка к обеду, кгн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11.35-11.40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12.20-12.25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12.30-12.35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12.30-12.35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12.35-12.40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12.40-12.45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Обед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11.40-11.55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12.25-12.45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12.35-12.50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12.35-12.55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12.40-12.55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12.45-12.55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Подготовка ко сну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11.55-12.00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12.45-12.50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12.50-12.55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12.55-13.00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12.55-13.00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12.55-13.00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Дневной сон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12.00-15.00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3ч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12.50-15.00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2ч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12.55-15.00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2ч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05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13.00-15.00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2ч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13.00-15.00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2ч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13.00-15.00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2ч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Постепенный подъем, кгн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15.00-15.15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15.00-15.15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15.00-15.20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15.00-15.20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15.00-15.25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15.00-15.25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Полдник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15.15-15.30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15.15-15.30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15.20-15.35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15.20-15.35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15.25-15.40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15.25-15.40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Самостоятельная деятельность, подготовка к образовательной деятельности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15.30-15.39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9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15.30-16.05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15.35-16.05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15.35-16.05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15.40-16.00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15.40-15.55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Непосредственно образовательная деятельность (общая, включая перерывы)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15.39-16.09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16.00-16.25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15.55-16.25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Подготовка к прогулке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16.09-16.20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16.05-16.20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16.05-16.20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16.05-16.20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16.25-16.30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16.25-16.30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5мин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Прогулка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16.20-17.20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16.20-17.20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16.20-17.20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16.20-17.20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16.30-17.30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16.30-17.30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Возвращение с прогулки, самостоятельная деятельность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17.20-17.30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17.20-17.30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17.20-17.30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17.20-17.30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Ужин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17.30-17.45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17.30-17.45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17.30-17.45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17.30-17.45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Самостоятельная деятельность, уход домой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17.45-19.00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17.45-19.00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17.45-19.00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17.45-19.00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1ч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мин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2388" marR="32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рямоугольник 3"/>
          <p:cNvSpPr>
            <a:spLocks noChangeArrowheads="1"/>
          </p:cNvSpPr>
          <p:nvPr/>
        </p:nvSpPr>
        <p:spPr bwMode="auto">
          <a:xfrm>
            <a:off x="611560" y="1125538"/>
            <a:ext cx="7561263" cy="5153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Образовательная программа дошкольного образования Муниципального казенного дошкольного образовательного учреждения «Детский сад № 18» (далее Программа и ДОУ), разработана в соответствии с федеральным государственным образовательным стандартом дошкольного образования и с учетом  проекта образовательной программы «От рождения до школы» под редакцией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Веракса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Н.Е., .. Комаровой Т.С., Васильевой М.А. </a:t>
            </a:r>
          </a:p>
          <a:p>
            <a:pPr>
              <a:lnSpc>
                <a:spcPct val="115000"/>
              </a:lnSpc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Цели программы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Программа направлена:</a:t>
            </a: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- на создание условий развития ребенка,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сверстника­ми и соответствующим возрасту видам деятельности;</a:t>
            </a: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-  на создание развивающей образовательной среды, которая представляет собой систему условий социализации и индивидуализации детей.</a:t>
            </a:r>
          </a:p>
          <a:p>
            <a:pPr algn="just">
              <a:lnSpc>
                <a:spcPct val="115000"/>
              </a:lnSpc>
            </a:pPr>
            <a:endParaRPr lang="ru-RU" sz="1600" dirty="0">
              <a:latin typeface="Corbel" pitchFamily="34" charset="0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385050" cy="8509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" b="1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.Целевой </a:t>
            </a:r>
            <a:r>
              <a:rPr lang="ru-RU" sz="18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en-US" sz="18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1800" i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1763713" y="441325"/>
            <a:ext cx="59039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142875" algn="l"/>
                <a:tab pos="320675" algn="ctr"/>
              </a:tabLst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Режим  дня на летний период МКДОУ </a:t>
            </a:r>
            <a:r>
              <a:rPr lang="ru-RU" altLang="ru-RU" sz="1400" b="1" i="1" dirty="0">
                <a:latin typeface="Calibri" pitchFamily="34" charset="0"/>
                <a:cs typeface="Times New Roman" pitchFamily="18" charset="0"/>
              </a:rPr>
              <a:t>«</a:t>
            </a: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Д/с № </a:t>
            </a:r>
            <a:r>
              <a:rPr lang="ru-RU" altLang="ru-RU" sz="1400" b="1" i="1" dirty="0" smtClean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ru-RU" altLang="ru-RU" sz="1400" b="1" i="1" dirty="0" smtClean="0">
                <a:latin typeface="Calibri" pitchFamily="34" charset="0"/>
                <a:cs typeface="Times New Roman" pitchFamily="18" charset="0"/>
              </a:rPr>
              <a:t>»</a:t>
            </a:r>
            <a:r>
              <a:rPr lang="ru-RU" alt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1400" i="1" dirty="0">
              <a:cs typeface="Arial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696335"/>
              </p:ext>
            </p:extLst>
          </p:nvPr>
        </p:nvGraphicFramePr>
        <p:xfrm>
          <a:off x="395536" y="908720"/>
          <a:ext cx="8208909" cy="488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723796"/>
                <a:gridCol w="503217"/>
                <a:gridCol w="504228"/>
                <a:gridCol w="504228"/>
                <a:gridCol w="503723"/>
                <a:gridCol w="505242"/>
                <a:gridCol w="505242"/>
                <a:gridCol w="503217"/>
                <a:gridCol w="581179"/>
                <a:gridCol w="581179"/>
                <a:gridCol w="574598"/>
                <a:gridCol w="609530"/>
                <a:gridCol w="609530"/>
              </a:tblGrid>
              <a:tr h="30322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Вид деятельности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 младшая группа № 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 – 3 лет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 младшая группа № 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 – 4 лет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Средняя группа «А» № 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4 – 5 лет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Средняя группа «Б» № 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4 – 5 лет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Старшая группа № 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 – 6лет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Логопедическая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Подготовительная группа № 6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6 – 7 лет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Логопедическая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21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В режиме дня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Длитель-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ность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В режиме дня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Длитель</a:t>
                      </a:r>
                      <a:r>
                        <a:rPr lang="ru-RU" sz="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ность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В режиме дня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Длитель-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ность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В режиме дня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Длитель-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ность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В режиме дня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Длитель-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ность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В режиме дня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Длитель-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ность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Приём, осмотр  детей, самостоятельная деятельность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7.00-7.30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7.00-7.30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7.00-7.30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7.00 -7.30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7.00-7.30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30мин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7.00-7.30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30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На улице: самостоятельная деятельность, игры, утренняя гимнастика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7.30-8.00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0040" algn="ctr"/>
                        </a:tabLs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	30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7.30-8.10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40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7.30-8.15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45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7.30-8.20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7.30-8.25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7.30-8.35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1 ч 05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Подготовка к завтраку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8.00-8.10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8.10-8.15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8.15-8.20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8.20- 8.25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8.25- 8.30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8.35-8.40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Завтрак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8.10-8.30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8.15-8.35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8.20-8.40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8.25-8.45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8.30-8.45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8.40-8. 55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15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Самостоятельная деятельность, подготовка  к прогулке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8.30-9.00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8.35-9.00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8.40-9.00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8.45-9.00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8.45-9.00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8 55-9.15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20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Прогулка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9.00-10.00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 ч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9.00-10.00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1ч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9.00-10.00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1ч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9.00-10.00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1ч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9.00-10.00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1ч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9.15-10.00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45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Самостоятельная деятельность, подготовка ко второму  завтраку, завтрак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10.00-10.30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10.00-10.30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10.00-10.30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10.00-10.30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30мин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10.00-10.30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30мин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10.00-10.30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30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Прогулка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10.30-11.15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45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10.30-11.30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1ч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10.30-12.00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 ч 30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10.30-12.00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1ч30мин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10.30-12.15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 ч 45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10.30-12.20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1ч 50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Возвращение с  прогулки, гигиенические процедуры, самостоятельная деятельность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11.15-11.40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11.30-12.00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12.00-12.30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12.00-12.35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35мин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12.15-12.40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12.20-12.40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20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Подготовка к обеду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11.40-11.45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12.00-12.05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12.30-12.35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12.35-12.40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12.40-12.45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12.40-12.45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Обед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11.45-12.10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12.05-12.30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12.35-13.00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12.40-13.05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12.45-13.10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12.45-13.10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25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Подготовка ко сну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12.10-12.15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12.30-12.35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13.00-13.05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13.05-13.10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13.10-13.15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13.10-13.15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Дневной сон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12.15-15.15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 ч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12.35-15.15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 ч 40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13.05-15.15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 ч 10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13.10-15.15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 ч 05 мин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13.15-15.15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 ч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13.15-15.15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2 ч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Постепенный подъём, воздушные, водные процедуры, подготовка к полднику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15.15-15.30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15.15-15.30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15.15-15.35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15.15-15.35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15.15-15.40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25мин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15.15-15.40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25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Полдник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15.30-15.45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15.30 -15.45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15.35-15.50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15.35-15.50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15.40-15.55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15.40-15.55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15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Игры, самостоятельная деятельность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15.45-16.15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15.45 -16.15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15.50-16.15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25мин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15.50-16.15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15.55-16.20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15.55-16.25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30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Подготовка  к прогулке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16.15-16.25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16.15-16.25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10 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16.15-16.20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16.15-16.20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16.20-16.25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16.25-16.30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Прогулка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16.25-17.15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16.25-17.15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16.20-17.15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16.20-17.15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16.25-17.30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 ч 05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16.30-17.30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1 ч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Возвращение с прогулки, самостоятельная деятельность, подготовка к ужину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17.15-17.30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17.15-17.30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17.15-17.30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17.15-17.30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Ужин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17.30-17.45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17.30-17.45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17.30-17.50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17.30-17.50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Чтение художественной литературы, самостоятельная деятельность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17.45-18.15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17.45-18.15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30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17.50-18.15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17.50-18.15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Самостоятельная деятельность, прогулка,  уход домой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18.15-19.00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45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18.15-19.00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45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18.15-19.00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45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18.15-19.00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45 мин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Прямоугольник 1"/>
          <p:cNvSpPr>
            <a:spLocks noChangeArrowheads="1"/>
          </p:cNvSpPr>
          <p:nvPr/>
        </p:nvSpPr>
        <p:spPr bwMode="auto">
          <a:xfrm>
            <a:off x="611560" y="1125538"/>
            <a:ext cx="8064896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Организационные условия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предоставление доступа к открытому тексту Программы в электронном и бумажном виде;</a:t>
            </a:r>
          </a:p>
          <a:p>
            <a:pPr algn="just"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предоставление возможности давать экспертную оценку, рецензировать и комментировать ее положения на открытых научных, экспертных и профессионально-педагогических семинарах, научно-практических конференциях;</a:t>
            </a:r>
          </a:p>
          <a:p>
            <a:pPr algn="just">
              <a:buFontTx/>
              <a:buChar char="-"/>
            </a:pP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предоставление возможности апробирования Программы, в т. ч. ее отдельных положений, а также совместной реализации с вариативными образовательными программами на базе экспериментальных площадок и других заинтересованных организаций, участвующих в образовательной деятельности и обсуждения результатов апробирования с Участниками совершенствования Программы.</a:t>
            </a:r>
          </a:p>
          <a:p>
            <a:pPr algn="just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В целях совершенствования нормативных и научно-методических ресурсов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Программы запланирована следующая работа: внесение корректив в Программу.</a:t>
            </a:r>
          </a:p>
          <a:p>
            <a:pPr algn="just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Для совершенствования и развития кадровых ресурсов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требующихся для реализации Программы предусмотрена разработка программ дополнительного образования.</a:t>
            </a:r>
          </a:p>
          <a:p>
            <a:pPr algn="just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Развитие информационных ресурсов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необходимых для разработки и утверждения образовательных программ ДОУ с учетом образовательных программ дошкольного образования, направлено на осуществление научно- методической, научно-практической поддержки ДОУ и предполагает размещение на сайте ДОУ :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-тексты нормативно-правовой документации дошкольного образования,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перечни образовательных программ дошкольного образования, а также дополнительного образования детей дошкольного возраста,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разделы, посвященные обмену опытом;</a:t>
            </a:r>
          </a:p>
          <a:p>
            <a:pPr algn="just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Совершенствование материально-технических условий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в т. ч. необходимых для создания развивающей предметно-пространственной среды, планируется осуществлять в процессе реализации Программы.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Совершенствование финансовых условий нацелено на содействие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-развитию материально-технических, информационно-методических и других ресурсов, необходимых для достижения целей Программы.</a:t>
            </a:r>
          </a:p>
        </p:txBody>
      </p:sp>
      <p:sp>
        <p:nvSpPr>
          <p:cNvPr id="46082" name="Прямоугольник 2"/>
          <p:cNvSpPr>
            <a:spLocks noChangeArrowheads="1"/>
          </p:cNvSpPr>
          <p:nvPr/>
        </p:nvSpPr>
        <p:spPr bwMode="auto">
          <a:xfrm>
            <a:off x="827584" y="153119"/>
            <a:ext cx="77057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1400" b="1" dirty="0">
              <a:latin typeface="Corbel" pitchFamily="34" charset="0"/>
            </a:endParaRPr>
          </a:p>
          <a:p>
            <a:pPr algn="just"/>
            <a:r>
              <a:rPr lang="ru-RU" sz="1400" b="1" dirty="0">
                <a:latin typeface="Corbel" pitchFamily="34" charset="0"/>
              </a:rPr>
              <a:t>Перспективы работы по совершенствованию и развитию содержания Программы и обеспечивающих ее реализацию нормативно-правовых, финансовых, научно-методических, кадровых, информационных и материально-технических ресурсов</a:t>
            </a:r>
            <a:endParaRPr lang="ru-RU" sz="1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549275"/>
            <a:ext cx="7705725" cy="529375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Задачи программы </a:t>
            </a:r>
          </a:p>
          <a:p>
            <a:pPr marL="342900" indent="-342900" algn="ctr"/>
            <a:endParaRPr lang="ru-RU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dirty="0">
                <a:latin typeface="Times New Roman" pitchFamily="18" charset="0"/>
                <a:cs typeface="Times New Roman" pitchFamily="18" charset="0"/>
              </a:rPr>
              <a:t>- забота о здоровье, эмоциональном благополучии и своевременном всестороннем развитии каждого ребенка;</a:t>
            </a:r>
          </a:p>
          <a:p>
            <a:pPr marL="342900" indent="-342900"/>
            <a:r>
              <a:rPr lang="ru-RU" dirty="0">
                <a:latin typeface="Times New Roman" pitchFamily="18" charset="0"/>
                <a:cs typeface="Times New Roman" pitchFamily="18" charset="0"/>
              </a:rPr>
              <a:t>- создание в группах атмосферы гуманного и доброжелательного отношения ко всем воспитанникам, что позволяет растить их общительными, добрыми, любознательными, инициативными, стремящимися к самостоятельности и творчеству; </a:t>
            </a:r>
          </a:p>
          <a:p>
            <a:pPr marL="342900" indent="-342900"/>
            <a:r>
              <a:rPr lang="ru-RU" dirty="0">
                <a:latin typeface="Times New Roman" pitchFamily="18" charset="0"/>
                <a:cs typeface="Times New Roman" pitchFamily="18" charset="0"/>
              </a:rPr>
              <a:t>- максимальное использование разнообразных видов детской деятельности, их интеграция в целях повышения эффективности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воспитательно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-образовательного процесса; </a:t>
            </a:r>
          </a:p>
          <a:p>
            <a:pPr marL="342900" indent="-342900"/>
            <a:r>
              <a:rPr lang="ru-RU" dirty="0">
                <a:latin typeface="Times New Roman" pitchFamily="18" charset="0"/>
                <a:cs typeface="Times New Roman" pitchFamily="18" charset="0"/>
              </a:rPr>
              <a:t>- творческая организация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воспитательно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-образовательного процесса; </a:t>
            </a:r>
          </a:p>
          <a:p>
            <a:pPr marL="342900" indent="-342900"/>
            <a:r>
              <a:rPr lang="ru-RU" dirty="0">
                <a:latin typeface="Times New Roman" pitchFamily="18" charset="0"/>
                <a:cs typeface="Times New Roman" pitchFamily="18" charset="0"/>
              </a:rPr>
              <a:t>- вариативность использования образовательного материала, позволяющая развивать творчество в соответствии с интересами и наклонностями каждого ребенка; </a:t>
            </a:r>
          </a:p>
          <a:p>
            <a:pPr marL="342900" indent="-342900"/>
            <a:r>
              <a:rPr lang="ru-RU" dirty="0">
                <a:latin typeface="Times New Roman" pitchFamily="18" charset="0"/>
                <a:cs typeface="Times New Roman" pitchFamily="18" charset="0"/>
              </a:rPr>
              <a:t>- уважительное отношение к результатам детского творчества;</a:t>
            </a:r>
          </a:p>
          <a:p>
            <a:pPr marL="342900" indent="-342900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единство подходов к воспитанию детей в условиях дошкольного образовательного учреждения и семьи.</a:t>
            </a:r>
          </a:p>
          <a:p>
            <a:pPr marL="342900" indent="-342900">
              <a:buFontTx/>
              <a:buChar char="-"/>
            </a:pPr>
            <a:endParaRPr lang="ru-RU" sz="1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611560" y="-650478"/>
            <a:ext cx="7535862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69875" algn="just">
              <a:tabLst>
                <a:tab pos="6210300" algn="l"/>
              </a:tabLst>
            </a:pPr>
            <a:endParaRPr lang="ru-RU" altLang="ru-RU" sz="1400" b="1" dirty="0">
              <a:latin typeface="Corbel" pitchFamily="34" charset="0"/>
              <a:cs typeface="Times New Roman" pitchFamily="18" charset="0"/>
            </a:endParaRPr>
          </a:p>
          <a:p>
            <a:pPr indent="269875" algn="just">
              <a:tabLst>
                <a:tab pos="6210300" algn="l"/>
              </a:tabLst>
            </a:pPr>
            <a:endParaRPr lang="ru-RU" altLang="ru-RU" sz="1400" b="1" dirty="0">
              <a:latin typeface="Corbel" pitchFamily="34" charset="0"/>
              <a:cs typeface="Times New Roman" pitchFamily="18" charset="0"/>
            </a:endParaRPr>
          </a:p>
          <a:p>
            <a:pPr indent="269875" algn="ctr">
              <a:tabLst>
                <a:tab pos="6210300" algn="l"/>
              </a:tabLst>
            </a:pPr>
            <a:endParaRPr lang="ru-RU" altLang="ru-RU" sz="1600" b="1" i="1" dirty="0">
              <a:latin typeface="Corbel" pitchFamily="34" charset="0"/>
              <a:cs typeface="Times New Roman" pitchFamily="18" charset="0"/>
            </a:endParaRPr>
          </a:p>
          <a:p>
            <a:pPr indent="269875" algn="ctr">
              <a:tabLst>
                <a:tab pos="6210300" algn="l"/>
              </a:tabLst>
            </a:pPr>
            <a:endParaRPr lang="ru-RU" altLang="ru-RU" sz="1600" b="1" i="1" dirty="0">
              <a:latin typeface="Corbel" pitchFamily="34" charset="0"/>
              <a:cs typeface="Times New Roman" pitchFamily="18" charset="0"/>
            </a:endParaRPr>
          </a:p>
          <a:p>
            <a:pPr indent="269875" algn="ctr">
              <a:tabLst>
                <a:tab pos="6210300" algn="l"/>
              </a:tabLst>
            </a:pP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Краткая информация о ДОУ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возрастных группах, особенности детей, которые воспитываются в ДОУ</a:t>
            </a:r>
          </a:p>
          <a:p>
            <a:pPr indent="269875" algn="ctr">
              <a:tabLst>
                <a:tab pos="6210300" algn="l"/>
              </a:tabLst>
            </a:pPr>
            <a:endParaRPr lang="ru-RU" altLang="ru-RU" sz="1600" b="1" i="1" dirty="0">
              <a:latin typeface="Times New Roman" pitchFamily="18" charset="0"/>
              <a:cs typeface="Times New Roman" pitchFamily="18" charset="0"/>
            </a:endParaRPr>
          </a:p>
          <a:p>
            <a:pPr indent="269875" algn="just" eaLnBrk="0" hangingPunct="0">
              <a:tabLst>
                <a:tab pos="6210300" algn="l"/>
              </a:tabLst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Название детского сада: Муниципальное казенное дошкольное образовательное учреждение «Детский сад № 18»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Коркинского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муниципального района Челябинской области.  </a:t>
            </a:r>
          </a:p>
          <a:p>
            <a:pPr indent="269875" algn="just" eaLnBrk="0" hangingPunct="0">
              <a:tabLst>
                <a:tab pos="6210300" algn="l"/>
              </a:tabLst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Адрес учреждения: 456550, Челябинская обл.,  г. Коркино, ул. Пушкова, д. 7-б.</a:t>
            </a:r>
          </a:p>
          <a:p>
            <a:pPr indent="269875" algn="just" eaLnBrk="0" hangingPunct="0">
              <a:tabLst>
                <a:tab pos="6210300" algn="l"/>
              </a:tabLst>
            </a:pPr>
            <a:r>
              <a:rPr lang="ru-RU" alt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Режим работы: с 07.00 до 17.30 – для детей </a:t>
            </a:r>
            <a:r>
              <a:rPr lang="en-US" alt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alt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10,5-часовым пребыванием (2группы) и  07.00 до 19.00 – для детей с 12-часовым пребыванием (4группы)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269875" algn="just" eaLnBrk="0" hangingPunct="0">
              <a:tabLst>
                <a:tab pos="6210300" algn="l"/>
              </a:tabLst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Возрастных  групп:  6 </a:t>
            </a:r>
            <a:endParaRPr lang="ru-RU" altLang="ru-RU" sz="1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269875" eaLnBrk="0" hangingPunct="0">
              <a:tabLst>
                <a:tab pos="6210300" algn="l"/>
              </a:tabLst>
            </a:pPr>
            <a:r>
              <a:rPr lang="ru-RU" altLang="ru-RU" sz="1200" b="1" dirty="0">
                <a:ea typeface="Times New Roman" pitchFamily="18" charset="0"/>
                <a:cs typeface="Arial" charset="0"/>
              </a:rPr>
              <a:t/>
            </a:r>
            <a:br>
              <a:rPr lang="ru-RU" altLang="ru-RU" sz="1200" b="1" dirty="0">
                <a:ea typeface="Times New Roman" pitchFamily="18" charset="0"/>
                <a:cs typeface="Arial" charset="0"/>
              </a:rPr>
            </a:br>
            <a:endParaRPr lang="ru-RU" altLang="ru-RU" sz="800" dirty="0">
              <a:cs typeface="Arial" charset="0"/>
            </a:endParaRPr>
          </a:p>
          <a:p>
            <a:pPr indent="269875" eaLnBrk="0" hangingPunct="0">
              <a:tabLst>
                <a:tab pos="6210300" algn="l"/>
              </a:tabLst>
            </a:pPr>
            <a:endParaRPr lang="ru-RU" altLang="ru-RU" dirty="0">
              <a:cs typeface="Arial" charset="0"/>
            </a:endParaRPr>
          </a:p>
        </p:txBody>
      </p:sp>
      <p:graphicFrame>
        <p:nvGraphicFramePr>
          <p:cNvPr id="17467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298840"/>
              </p:ext>
            </p:extLst>
          </p:nvPr>
        </p:nvGraphicFramePr>
        <p:xfrm>
          <a:off x="540122" y="3007132"/>
          <a:ext cx="7607300" cy="314166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682750"/>
                <a:gridCol w="1235075"/>
                <a:gridCol w="1009650"/>
                <a:gridCol w="1011238"/>
                <a:gridCol w="1333500"/>
                <a:gridCol w="1335087"/>
              </a:tblGrid>
              <a:tr h="223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Направленность  групп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Количество возрастных групп и наполняемость групп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2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30250" algn="l"/>
                          <a:tab pos="793750" algn="l"/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1младшая</a:t>
                      </a:r>
                      <a:endParaRPr kumimoji="0" lang="ru-RU" sz="11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30250" algn="l"/>
                          <a:tab pos="793750" algn="l"/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группа</a:t>
                      </a:r>
                      <a:endParaRPr kumimoji="0" lang="ru-RU" sz="11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30250" algn="l"/>
                          <a:tab pos="793750" algn="l"/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1,5-3лет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2младшая</a:t>
                      </a:r>
                      <a:endParaRPr kumimoji="0" lang="ru-RU" sz="11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группа</a:t>
                      </a:r>
                      <a:endParaRPr kumimoji="0" lang="ru-RU" sz="11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3-4лет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Средняя</a:t>
                      </a:r>
                      <a:endParaRPr kumimoji="0" lang="ru-RU" sz="11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группа</a:t>
                      </a:r>
                      <a:endParaRPr kumimoji="0" lang="ru-RU" sz="11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4-5лет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Старшая</a:t>
                      </a:r>
                      <a:endParaRPr kumimoji="0" lang="ru-RU" sz="11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группа</a:t>
                      </a:r>
                      <a:endParaRPr kumimoji="0" lang="ru-RU" sz="11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5-6лет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Подготовительная</a:t>
                      </a:r>
                      <a:endParaRPr kumimoji="0" lang="ru-RU" sz="11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к школе группа</a:t>
                      </a:r>
                      <a:endParaRPr kumimoji="0" lang="ru-RU" sz="11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6-8лет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30250" algn="l"/>
                          <a:tab pos="793750" algn="l"/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Общеразвивающая 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 (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25)</a:t>
                      </a:r>
                      <a:endParaRPr kumimoji="0" lang="ru-RU" sz="11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 (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27)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 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(29)</a:t>
                      </a:r>
                      <a:endParaRPr kumimoji="0" lang="ru-RU" sz="11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1(26)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Комбинированная 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 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(28)</a:t>
                      </a:r>
                      <a:endParaRPr kumimoji="0" lang="ru-RU" sz="11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1(30) 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68580" marR="68580" marT="0" marB="0" horzOverflow="overflow"/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Итого  детей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165</a:t>
                      </a:r>
                      <a:endParaRPr kumimoji="0" lang="ru-RU" sz="11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10300" algn="l"/>
                        </a:tabLst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029575" cy="50165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latin typeface="+mn-lt"/>
              </a:rPr>
              <a:t>Целевые ориентиры образования в раннем возрасте</a:t>
            </a:r>
            <a:r>
              <a:rPr lang="ru-RU" sz="1600" i="1" dirty="0">
                <a:solidFill>
                  <a:srgbClr val="FF0000"/>
                </a:solidFill>
                <a:latin typeface="Monotype Corsiva" pitchFamily="66" charset="0"/>
              </a:rPr>
              <a:t>:</a:t>
            </a:r>
            <a:r>
              <a:rPr lang="ru-RU" sz="1600" dirty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1600" dirty="0">
                <a:solidFill>
                  <a:srgbClr val="FF0000"/>
                </a:solidFill>
                <a:latin typeface="Monotype Corsiva" pitchFamily="66" charset="0"/>
              </a:rPr>
            </a:br>
            <a:endParaRPr lang="ru-RU" sz="1600" dirty="0">
              <a:latin typeface="+mn-lt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latin typeface="+mn-lt"/>
              </a:rPr>
              <a:t> ребенок  интересуется окружающими предметами и активно действует с ними; эмоционально вовлечен в действия с игрушками и другими предметами, стремится проявлять настойчивость в достижении результата своих действий;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latin typeface="+mn-lt"/>
              </a:rPr>
              <a:t> использует специфические, культурно фиксированные  предметные действия, знает назначение бытовых предметов (ложки, расчёски, карандаша и пр.)  и умеет пользоваться ими. Владеет простейшими навыками самообслуживания; стремится проявлять самостоятельность в бытовом и игровом поведении;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latin typeface="+mn-lt"/>
              </a:rPr>
              <a:t> владеет активной и пассивной речью, включённой в общение; может обращаться с вопросами и просьбами, понимает речь взрослых; знает названия окружающих предметов и игрушек;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latin typeface="+mn-lt"/>
              </a:rPr>
              <a:t> стремится к общению с взрослыми и активно подражает им в  движениях и действиях; появляются игры, в которых ребенок воспроизводит действия взрослого;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latin typeface="+mn-lt"/>
              </a:rPr>
              <a:t> проявляет интерес к сверстникам; наблюдает за их действиями и подражает им;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latin typeface="+mn-lt"/>
              </a:rPr>
              <a:t> ребенок обладает интересом к стихам, песням и сказкам, рассматриванию картинки, стремится двигаться под музыку; проявляет эмоциональный  отклик на различные произведения культуры и искусства;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latin typeface="+mn-lt"/>
              </a:rPr>
              <a:t> у ребёнка развита крупная моторика, он стремится осваивать различные виды движения (бег, лазанье, перешагивание и пр.).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92100"/>
            <a:ext cx="7920037" cy="575542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latin typeface="+mn-lt"/>
              </a:rPr>
              <a:t>Целевые ориентиры на этапе завершения освоения Программы</a:t>
            </a:r>
            <a:r>
              <a:rPr lang="ru-RU" sz="1600" i="1" dirty="0">
                <a:latin typeface="+mn-lt"/>
              </a:rPr>
              <a:t>  </a:t>
            </a:r>
            <a:r>
              <a:rPr lang="ru-RU" sz="1600" b="1" i="1" dirty="0">
                <a:latin typeface="+mn-lt"/>
              </a:rPr>
              <a:t>к 7-8 годам:</a:t>
            </a:r>
            <a:endParaRPr lang="ru-RU" sz="1600" i="1" dirty="0"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latin typeface="+mn-lt"/>
              </a:rPr>
              <a:t>ребенок овладевает основными культурными способами деятельности, проявляет инициативу и самостоятельность в игре, общении, конструировании и других видах детской активности. Способен выбирать себе род занятий, участников по совместной деятельности;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latin typeface="+mn-lt"/>
              </a:rPr>
              <a:t>ребенок положительно относится к миру, другим людям и самому себе, обладает чувством собственного достоинства.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latin typeface="+mn-lt"/>
              </a:rPr>
              <a:t>ребенок обладает воображением, которое реализуется в разных видах деятельности и прежде всего в игре. Ребенок владеет разными формами и видами игры, различает условную и реальную ситуации, следует игровым правилам;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latin typeface="+mn-lt"/>
              </a:rPr>
              <a:t>ребенок достаточно хорошо владеет устной речью, может высказывать свои мысли и желания,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ребенка складываются предпосылки грамотности;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latin typeface="+mn-lt"/>
              </a:rPr>
              <a:t>у ребенка развита крупная и мелкая моторика. Он подвижен, вынослив, владеет основными произвольными движениями, может контролировать свои движения и управлять ими;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latin typeface="+mn-lt"/>
              </a:rPr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latin typeface="+mn-lt"/>
              </a:rPr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людей. Склонен наблюдать, экспериментировать, строить смысловую картину окружающей реальности, обладает начальными знаниями о себе, о природном и социальном мире, в котором он живет.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 Ребёнок способен к принятию собственных решений, опираясь на свои знания и умения в различных видах деятельности.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" b="1" i="1" dirty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II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. </a:t>
            </a:r>
            <a:r>
              <a:rPr lang="ru-RU" sz="1800" b="1" i="1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Содержательный раздел программы</a:t>
            </a:r>
            <a:endParaRPr lang="ru-RU" sz="1800" b="1" i="1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506" name="Прямоугольник 3"/>
          <p:cNvSpPr>
            <a:spLocks noChangeArrowheads="1"/>
          </p:cNvSpPr>
          <p:nvPr/>
        </p:nvSpPr>
        <p:spPr bwMode="auto">
          <a:xfrm>
            <a:off x="683568" y="1494668"/>
            <a:ext cx="734481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Содержание  психолого-педагогической  работы  с  детьми  1,5 – 8 лет дается  по  образовательным  областям:  «Социально-коммуникативное развитие»,  «Познавательное  развитие»,  «Речевое  развитие»,  «Художественно-эстетическое развитие», «Физическое развитие». </a:t>
            </a:r>
          </a:p>
          <a:p>
            <a:pPr algn="just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Социально-коммуникативное развитие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саморегуляции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Прямоугольник 3"/>
          <p:cNvSpPr>
            <a:spLocks noChangeArrowheads="1"/>
          </p:cNvSpPr>
          <p:nvPr/>
        </p:nvSpPr>
        <p:spPr bwMode="auto">
          <a:xfrm>
            <a:off x="683568" y="764704"/>
            <a:ext cx="7272808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</a:p>
          <a:p>
            <a:pPr algn="just"/>
            <a:r>
              <a:rPr lang="ru-RU" b="1" i="1" dirty="0">
                <a:latin typeface="Corbel" pitchFamily="34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предполагает 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</a:t>
            </a:r>
          </a:p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Речевое развитие 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включает 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аналитико-синтетической активности как предпосылки обучения грамоте.</a:t>
            </a:r>
          </a:p>
          <a:p>
            <a:endParaRPr lang="ru-RU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666</TotalTime>
  <Words>4688</Words>
  <Application>Microsoft Office PowerPoint</Application>
  <PresentationFormat>Экран (4:3)</PresentationFormat>
  <Paragraphs>1456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Эркер</vt:lpstr>
      <vt:lpstr>Презентация PowerPoint</vt:lpstr>
      <vt:lpstr>Презентация PowerPoint</vt:lpstr>
      <vt:lpstr>I.Целевой раздел программы </vt:lpstr>
      <vt:lpstr>Презентация PowerPoint</vt:lpstr>
      <vt:lpstr>Презентация PowerPoint</vt:lpstr>
      <vt:lpstr>Презентация PowerPoint</vt:lpstr>
      <vt:lpstr>Презентация PowerPoint</vt:lpstr>
      <vt:lpstr>II. Содержательный раздел программы</vt:lpstr>
      <vt:lpstr>Презентация PowerPoint</vt:lpstr>
      <vt:lpstr>Презентация PowerPoint</vt:lpstr>
      <vt:lpstr>Формы организации детской деятельности</vt:lpstr>
      <vt:lpstr>Презентация PowerPoint</vt:lpstr>
      <vt:lpstr>Презентация PowerPoint</vt:lpstr>
      <vt:lpstr>Презентация PowerPoint</vt:lpstr>
      <vt:lpstr>  Способы поддержки детской инициативы в освоении Программы </vt:lpstr>
      <vt:lpstr>Презентация PowerPoint</vt:lpstr>
      <vt:lpstr>Презентация PowerPoint</vt:lpstr>
      <vt:lpstr>Презентация PowerPoint</vt:lpstr>
      <vt:lpstr>Реализация содержания регионального компонента образования в разных видах детской деятельности</vt:lpstr>
      <vt:lpstr>Описание образовательной деятельности по профессиональной коррекции нарушения развития детей </vt:lpstr>
      <vt:lpstr>Презентация PowerPoint</vt:lpstr>
      <vt:lpstr>Презентация PowerPoint</vt:lpstr>
      <vt:lpstr>Презентация PowerPoint</vt:lpstr>
      <vt:lpstr>3. Организационный раздел Программы 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Пользователь</cp:lastModifiedBy>
  <cp:revision>63</cp:revision>
  <dcterms:created xsi:type="dcterms:W3CDTF">2016-12-19T14:27:24Z</dcterms:created>
  <dcterms:modified xsi:type="dcterms:W3CDTF">2017-11-06T13:06:08Z</dcterms:modified>
</cp:coreProperties>
</file>